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0058400" cy="7772400"/>
  <p:notesSz cx="7010400" cy="92964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1448" y="-11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261738" y="846422"/>
            <a:ext cx="9570669" cy="1588"/>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Picture 3" descr="T:\Education\Partner organization logos\NSF Program Logos\nsf1.png"/>
          <p:cNvPicPr>
            <a:picLocks noChangeAspect="1" noChangeArrowheads="1"/>
          </p:cNvPicPr>
          <p:nvPr userDrawn="1"/>
        </p:nvPicPr>
        <p:blipFill>
          <a:blip r:embed="rId2"/>
          <a:srcRect/>
          <a:stretch>
            <a:fillRect/>
          </a:stretch>
        </p:blipFill>
        <p:spPr bwMode="auto">
          <a:xfrm>
            <a:off x="414138" y="7274034"/>
            <a:ext cx="313647" cy="323769"/>
          </a:xfrm>
          <a:prstGeom prst="rect">
            <a:avLst/>
          </a:prstGeom>
          <a:noFill/>
        </p:spPr>
      </p:pic>
      <p:sp>
        <p:nvSpPr>
          <p:cNvPr id="10" name="TextBox 9"/>
          <p:cNvSpPr txBox="1"/>
          <p:nvPr userDrawn="1"/>
        </p:nvSpPr>
        <p:spPr>
          <a:xfrm>
            <a:off x="815740" y="7337534"/>
            <a:ext cx="4645260" cy="230832"/>
          </a:xfrm>
          <a:prstGeom prst="rect">
            <a:avLst/>
          </a:prstGeom>
          <a:noFill/>
        </p:spPr>
        <p:txBody>
          <a:bodyPr wrap="square" lIns="0" tIns="0" rIns="0" bIns="0" rtlCol="0">
            <a:spAutoFit/>
          </a:bodyPr>
          <a:lstStyle/>
          <a:p>
            <a:pPr marL="0" lvl="1"/>
            <a:r>
              <a:rPr lang="en-US" sz="500" i="1" dirty="0" smtClean="0"/>
              <a:t>The National Ecological Observatory Network is a project sponsored by the National Science Foundation and managed under cooperative agreement by</a:t>
            </a:r>
            <a:r>
              <a:rPr lang="en-US" sz="500" i="1" baseline="0" dirty="0" smtClean="0"/>
              <a:t> </a:t>
            </a:r>
            <a:r>
              <a:rPr lang="en-US" sz="500" i="1" dirty="0" smtClean="0"/>
              <a:t>NEON, Inc.. This material is based in part upon work supported by the National Science Foundation under Grant No. DBI-0752017. Any opinions, findings, and conclusions or recommendations expressed in this material are those of the</a:t>
            </a:r>
            <a:r>
              <a:rPr lang="en-US" sz="500" i="1" baseline="0" dirty="0" smtClean="0"/>
              <a:t> </a:t>
            </a:r>
            <a:r>
              <a:rPr lang="en-US" sz="500" i="1" dirty="0" err="1" smtClean="0"/>
              <a:t>author(s</a:t>
            </a:r>
            <a:r>
              <a:rPr lang="en-US" sz="500" i="1" dirty="0" smtClean="0"/>
              <a:t>) and do not necessarily reflect the views of the National Science Foundation.</a:t>
            </a:r>
          </a:p>
        </p:txBody>
      </p:sp>
      <p:cxnSp>
        <p:nvCxnSpPr>
          <p:cNvPr id="11" name="Straight Connector 10"/>
          <p:cNvCxnSpPr/>
          <p:nvPr userDrawn="1"/>
        </p:nvCxnSpPr>
        <p:spPr>
          <a:xfrm>
            <a:off x="261738" y="7213185"/>
            <a:ext cx="953492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087742" y="7331559"/>
            <a:ext cx="4708920" cy="215444"/>
          </a:xfrm>
          <a:prstGeom prst="rect">
            <a:avLst/>
          </a:prstGeom>
          <a:noFill/>
        </p:spPr>
        <p:txBody>
          <a:bodyPr wrap="square" rtlCol="0">
            <a:spAutoFit/>
          </a:bodyPr>
          <a:lstStyle/>
          <a:p>
            <a:pPr algn="r"/>
            <a:r>
              <a:rPr lang="en-US" sz="800" b="1" i="0" dirty="0" smtClean="0">
                <a:solidFill>
                  <a:schemeClr val="tx1">
                    <a:lumMod val="65000"/>
                    <a:lumOff val="35000"/>
                  </a:schemeClr>
                </a:solidFill>
                <a:latin typeface="Century Gothic"/>
                <a:cs typeface="Century Gothic"/>
              </a:rPr>
              <a:t>NEON,</a:t>
            </a:r>
            <a:r>
              <a:rPr lang="en-US" sz="800" b="1" i="0" baseline="0" dirty="0" smtClean="0">
                <a:solidFill>
                  <a:schemeClr val="tx1">
                    <a:lumMod val="65000"/>
                    <a:lumOff val="35000"/>
                  </a:schemeClr>
                </a:solidFill>
                <a:latin typeface="Century Gothic"/>
                <a:cs typeface="Century Gothic"/>
              </a:rPr>
              <a:t> Inc. 1685 38</a:t>
            </a:r>
            <a:r>
              <a:rPr lang="en-US" sz="800" b="1" i="0" baseline="30000" dirty="0" smtClean="0">
                <a:solidFill>
                  <a:schemeClr val="tx1">
                    <a:lumMod val="65000"/>
                    <a:lumOff val="35000"/>
                  </a:schemeClr>
                </a:solidFill>
                <a:latin typeface="Century Gothic"/>
                <a:cs typeface="Century Gothic"/>
              </a:rPr>
              <a:t>th</a:t>
            </a:r>
            <a:r>
              <a:rPr lang="en-US" sz="800" b="1" i="0" baseline="0" dirty="0" smtClean="0">
                <a:solidFill>
                  <a:schemeClr val="tx1">
                    <a:lumMod val="65000"/>
                    <a:lumOff val="35000"/>
                  </a:schemeClr>
                </a:solidFill>
                <a:latin typeface="Century Gothic"/>
                <a:cs typeface="Century Gothic"/>
              </a:rPr>
              <a:t> Street | Boulder, Colorado 80301 | </a:t>
            </a:r>
            <a:r>
              <a:rPr lang="en-US" sz="800" b="1" i="0" baseline="0" dirty="0" err="1" smtClean="0">
                <a:solidFill>
                  <a:schemeClr val="tx1">
                    <a:lumMod val="65000"/>
                    <a:lumOff val="35000"/>
                  </a:schemeClr>
                </a:solidFill>
                <a:latin typeface="Century Gothic"/>
                <a:cs typeface="Century Gothic"/>
              </a:rPr>
              <a:t>www.neoninc.org</a:t>
            </a:r>
            <a:endParaRPr lang="en-US" sz="800" b="1" i="0" dirty="0">
              <a:solidFill>
                <a:schemeClr val="tx1">
                  <a:lumMod val="65000"/>
                  <a:lumOff val="35000"/>
                </a:schemeClr>
              </a:solidFill>
              <a:latin typeface="Century Gothic"/>
              <a:cs typeface="Century Gothic"/>
            </a:endParaRPr>
          </a:p>
        </p:txBody>
      </p:sp>
      <p:pic>
        <p:nvPicPr>
          <p:cNvPr id="12" name="Picture 11" descr="Globe_NEON_cmyk.png"/>
          <p:cNvPicPr>
            <a:picLocks noChangeAspect="1"/>
          </p:cNvPicPr>
          <p:nvPr userDrawn="1"/>
        </p:nvPicPr>
        <p:blipFill>
          <a:blip r:embed="rId3"/>
          <a:stretch>
            <a:fillRect/>
          </a:stretch>
        </p:blipFill>
        <p:spPr>
          <a:xfrm>
            <a:off x="8168707" y="225102"/>
            <a:ext cx="1663700" cy="4479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261738" y="7303941"/>
            <a:ext cx="9534924"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20280" y="7417557"/>
            <a:ext cx="9476382" cy="230832"/>
          </a:xfrm>
          <a:prstGeom prst="rect">
            <a:avLst/>
          </a:prstGeom>
          <a:noFill/>
        </p:spPr>
        <p:txBody>
          <a:bodyPr wrap="square" rtlCol="0">
            <a:spAutoFit/>
          </a:bodyPr>
          <a:lstStyle/>
          <a:p>
            <a:pPr algn="ctr"/>
            <a:r>
              <a:rPr lang="en-US" sz="900" b="1" i="0" dirty="0" smtClean="0">
                <a:solidFill>
                  <a:srgbClr val="004796"/>
                </a:solidFill>
                <a:latin typeface="Century Gothic"/>
                <a:cs typeface="Century Gothic"/>
              </a:rPr>
              <a:t>NEON,</a:t>
            </a:r>
            <a:r>
              <a:rPr lang="en-US" sz="900" b="1" i="0" baseline="0" dirty="0" smtClean="0">
                <a:solidFill>
                  <a:srgbClr val="004796"/>
                </a:solidFill>
                <a:latin typeface="Century Gothic"/>
                <a:cs typeface="Century Gothic"/>
              </a:rPr>
              <a:t> Inc</a:t>
            </a:r>
            <a:r>
              <a:rPr lang="en-US" sz="900" b="1" i="0" baseline="0" dirty="0" smtClean="0">
                <a:solidFill>
                  <a:schemeClr val="tx1">
                    <a:lumMod val="65000"/>
                    <a:lumOff val="35000"/>
                  </a:schemeClr>
                </a:solidFill>
                <a:latin typeface="Century Gothic"/>
                <a:cs typeface="Century Gothic"/>
              </a:rPr>
              <a:t>. 1685 38</a:t>
            </a:r>
            <a:r>
              <a:rPr lang="en-US" sz="900" b="1" i="0" baseline="30000" dirty="0" smtClean="0">
                <a:solidFill>
                  <a:schemeClr val="tx1">
                    <a:lumMod val="65000"/>
                    <a:lumOff val="35000"/>
                  </a:schemeClr>
                </a:solidFill>
                <a:latin typeface="Century Gothic"/>
                <a:cs typeface="Century Gothic"/>
              </a:rPr>
              <a:t>th</a:t>
            </a:r>
            <a:r>
              <a:rPr lang="en-US" sz="900" b="1" i="0" baseline="0" dirty="0" smtClean="0">
                <a:solidFill>
                  <a:schemeClr val="tx1">
                    <a:lumMod val="65000"/>
                    <a:lumOff val="35000"/>
                  </a:schemeClr>
                </a:solidFill>
                <a:latin typeface="Century Gothic"/>
                <a:cs typeface="Century Gothic"/>
              </a:rPr>
              <a:t> Street | Boulder, Colorado 80301 | </a:t>
            </a:r>
            <a:r>
              <a:rPr lang="en-US" sz="900" b="1" i="0" baseline="0" dirty="0" err="1" smtClean="0">
                <a:solidFill>
                  <a:schemeClr val="tx1">
                    <a:lumMod val="65000"/>
                    <a:lumOff val="35000"/>
                  </a:schemeClr>
                </a:solidFill>
                <a:latin typeface="Century Gothic"/>
                <a:cs typeface="Century Gothic"/>
              </a:rPr>
              <a:t>www.neoninc.org</a:t>
            </a:r>
            <a:endParaRPr lang="en-US" sz="900" b="1" i="0" dirty="0">
              <a:solidFill>
                <a:schemeClr val="tx1">
                  <a:lumMod val="65000"/>
                  <a:lumOff val="35000"/>
                </a:schemeClr>
              </a:solidFill>
              <a:latin typeface="Century Gothic"/>
              <a:cs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B20A4-EAF1-6F4E-B3C7-03928A7E01A2}" type="datetimeFigureOut">
              <a:rPr lang="en-US" smtClean="0"/>
              <a:pPr/>
              <a:t>1/21/15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E58C80-964C-1A47-AFB9-636FF7AE598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923B20A4-EAF1-6F4E-B3C7-03928A7E01A2}" type="datetimeFigureOut">
              <a:rPr lang="en-US" smtClean="0"/>
              <a:pPr/>
              <a:t>1/21/15</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30E58C80-964C-1A47-AFB9-636FF7AE59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7482" y="846697"/>
            <a:ext cx="9583117" cy="1687926"/>
          </a:xfrm>
          <a:prstGeom prst="rect">
            <a:avLst/>
          </a:prstGeom>
        </p:spPr>
        <p:txBody>
          <a:bodyPr wrap="square" lIns="101882" tIns="50941" rIns="101882" bIns="50941">
            <a:spAutoFit/>
          </a:bodyPr>
          <a:lstStyle/>
          <a:p>
            <a:pPr>
              <a:spcAft>
                <a:spcPts val="600"/>
              </a:spcAft>
            </a:pPr>
            <a:r>
              <a:rPr lang="en-US" sz="1200" b="1" dirty="0" smtClean="0">
                <a:solidFill>
                  <a:schemeClr val="accent4"/>
                </a:solidFill>
                <a:latin typeface="Century Gothic"/>
                <a:cs typeface="Century Gothic"/>
              </a:rPr>
              <a:t>An integrated biogeochemistry sampling plan across systems</a:t>
            </a:r>
          </a:p>
          <a:p>
            <a:pPr>
              <a:spcAft>
                <a:spcPts val="600"/>
              </a:spcAft>
            </a:pPr>
            <a:r>
              <a:rPr lang="en-US" sz="1000" dirty="0" smtClean="0">
                <a:latin typeface="+mj-lt"/>
              </a:rPr>
              <a:t>NEON’s 30-year sampling strategy for monitoring ecosystem productivity and biogeochemistry includes co-located measurements of plant structure, biomass, soil and plant biogeochemistry, and microbial populations.  The resulting data can be used to address a wide variety of questions related to ecosystem science.  This overview focuses on the measurements associated with two specific components of this design: soil biogeochemistry and microbial diversity (page 2), and plant structure and biogeochemistry (page 3).  Scaling point measurements of these ecosystem components across space relies heavily on NEON’s Airborne Observation Platform (AOP), which will fly over all NEON sites annually to collect </a:t>
            </a:r>
            <a:r>
              <a:rPr lang="en-US" sz="1000" dirty="0" err="1" smtClean="0">
                <a:latin typeface="+mj-lt"/>
              </a:rPr>
              <a:t>LiDAR</a:t>
            </a:r>
            <a:r>
              <a:rPr lang="en-US" sz="1000" dirty="0">
                <a:latin typeface="+mj-lt"/>
              </a:rPr>
              <a:t> </a:t>
            </a:r>
            <a:r>
              <a:rPr lang="en-US" sz="1000" dirty="0" smtClean="0">
                <a:latin typeface="+mj-lt"/>
              </a:rPr>
              <a:t>and </a:t>
            </a:r>
            <a:r>
              <a:rPr lang="en-US" sz="1000" dirty="0" err="1" smtClean="0">
                <a:latin typeface="+mj-lt"/>
              </a:rPr>
              <a:t>hyperspectral</a:t>
            </a:r>
            <a:r>
              <a:rPr lang="en-US" sz="1000" dirty="0" smtClean="0">
                <a:latin typeface="+mj-lt"/>
              </a:rPr>
              <a:t> data, as well as high-resolution aerial images.  These data will be used with ground-based measurements of plant structure and foliar chemistry to create site-scale surfaces of canopy height, plant canopy water content, foliar C, N, and other chemical constituents.</a:t>
            </a:r>
          </a:p>
          <a:p>
            <a:endParaRPr lang="en-US" sz="1100" dirty="0" smtClean="0">
              <a:latin typeface="+mj-lt"/>
            </a:endParaRPr>
          </a:p>
        </p:txBody>
      </p:sp>
      <p:sp>
        <p:nvSpPr>
          <p:cNvPr id="9" name="TextBox 8"/>
          <p:cNvSpPr txBox="1"/>
          <p:nvPr/>
        </p:nvSpPr>
        <p:spPr>
          <a:xfrm>
            <a:off x="297483" y="225119"/>
            <a:ext cx="7395070" cy="349098"/>
          </a:xfrm>
          <a:prstGeom prst="rect">
            <a:avLst/>
          </a:prstGeom>
          <a:noFill/>
        </p:spPr>
        <p:txBody>
          <a:bodyPr wrap="square" lIns="101882" tIns="50941" rIns="101882" bIns="50941" rtlCol="0">
            <a:spAutoFit/>
          </a:bodyPr>
          <a:lstStyle/>
          <a:p>
            <a:r>
              <a:rPr lang="en-US" sz="1600" b="1" dirty="0" smtClean="0">
                <a:solidFill>
                  <a:schemeClr val="accent4"/>
                </a:solidFill>
                <a:latin typeface="Century Gothic"/>
                <a:cs typeface="Century Gothic"/>
              </a:rPr>
              <a:t>NEON plant, soil, and microbial sampling design</a:t>
            </a:r>
            <a:endParaRPr lang="en-US" sz="1600" b="1" dirty="0">
              <a:solidFill>
                <a:schemeClr val="accent4"/>
              </a:solidFill>
              <a:latin typeface="Century Gothic"/>
              <a:cs typeface="Century Gothic"/>
            </a:endParaRPr>
          </a:p>
        </p:txBody>
      </p:sp>
      <p:sp>
        <p:nvSpPr>
          <p:cNvPr id="24" name="TextBox 23"/>
          <p:cNvSpPr txBox="1"/>
          <p:nvPr/>
        </p:nvSpPr>
        <p:spPr>
          <a:xfrm>
            <a:off x="297483" y="587975"/>
            <a:ext cx="7395070" cy="225988"/>
          </a:xfrm>
          <a:prstGeom prst="rect">
            <a:avLst/>
          </a:prstGeom>
          <a:noFill/>
        </p:spPr>
        <p:txBody>
          <a:bodyPr wrap="square" lIns="101882" tIns="50941" rIns="101882" bIns="50941" rtlCol="0">
            <a:spAutoFit/>
          </a:bodyPr>
          <a:lstStyle/>
          <a:p>
            <a:r>
              <a:rPr lang="en-US" sz="800" b="1" dirty="0" smtClean="0">
                <a:solidFill>
                  <a:schemeClr val="tx2"/>
                </a:solidFill>
                <a:latin typeface="Century Gothic"/>
                <a:cs typeface="Century Gothic"/>
              </a:rPr>
              <a:t>Eve-Lyn S. Hinckley, Courtney Meier, and Jacob Parnell, The National Ecological Observatory Network</a:t>
            </a:r>
            <a:endParaRPr lang="en-US" sz="800" b="1" dirty="0">
              <a:solidFill>
                <a:schemeClr val="tx2"/>
              </a:solidFill>
              <a:latin typeface="Century Gothic"/>
              <a:cs typeface="Century Gothic"/>
            </a:endParaRPr>
          </a:p>
        </p:txBody>
      </p:sp>
      <p:pic>
        <p:nvPicPr>
          <p:cNvPr id="2" name="Picture 1" descr="NEON_BGC_w_tow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 y="2345266"/>
            <a:ext cx="10057730" cy="4870379"/>
          </a:xfrm>
          <a:prstGeom prst="rect">
            <a:avLst/>
          </a:prstGeom>
        </p:spPr>
      </p:pic>
      <p:grpSp>
        <p:nvGrpSpPr>
          <p:cNvPr id="7" name="Group 6"/>
          <p:cNvGrpSpPr/>
          <p:nvPr/>
        </p:nvGrpSpPr>
        <p:grpSpPr>
          <a:xfrm>
            <a:off x="3496733" y="2175809"/>
            <a:ext cx="5342467" cy="3072192"/>
            <a:chOff x="800101" y="1413933"/>
            <a:chExt cx="6540499" cy="4053420"/>
          </a:xfrm>
        </p:grpSpPr>
        <p:pic>
          <p:nvPicPr>
            <p:cNvPr id="10" name="Picture 9" descr="plane.tif"/>
            <p:cNvPicPr>
              <a:picLocks noChangeAspect="1"/>
            </p:cNvPicPr>
            <p:nvPr/>
          </p:nvPicPr>
          <p:blipFill>
            <a:blip r:embed="rId3"/>
            <a:stretch>
              <a:fillRect/>
            </a:stretch>
          </p:blipFill>
          <p:spPr>
            <a:xfrm>
              <a:off x="2269059" y="1413933"/>
              <a:ext cx="1587500" cy="529167"/>
            </a:xfrm>
            <a:prstGeom prst="rect">
              <a:avLst/>
            </a:prstGeom>
          </p:spPr>
        </p:pic>
        <p:grpSp>
          <p:nvGrpSpPr>
            <p:cNvPr id="11" name="Group 10"/>
            <p:cNvGrpSpPr/>
            <p:nvPr/>
          </p:nvGrpSpPr>
          <p:grpSpPr>
            <a:xfrm>
              <a:off x="800101" y="1981200"/>
              <a:ext cx="6540499" cy="3486153"/>
              <a:chOff x="800101" y="1981200"/>
              <a:chExt cx="6540499" cy="3486153"/>
            </a:xfrm>
          </p:grpSpPr>
          <p:cxnSp>
            <p:nvCxnSpPr>
              <p:cNvPr id="12" name="Straight Connector 11"/>
              <p:cNvCxnSpPr/>
              <p:nvPr/>
            </p:nvCxnSpPr>
            <p:spPr>
              <a:xfrm rot="5400000">
                <a:off x="433919" y="2355849"/>
                <a:ext cx="3204633" cy="2472269"/>
              </a:xfrm>
              <a:prstGeom prst="line">
                <a:avLst/>
              </a:prstGeom>
              <a:ln>
                <a:solidFill>
                  <a:schemeClr val="accent6">
                    <a:lumMod val="75000"/>
                    <a:alpha val="5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2855383" y="2385482"/>
                <a:ext cx="2523067" cy="1722967"/>
              </a:xfrm>
              <a:prstGeom prst="line">
                <a:avLst/>
              </a:prstGeom>
              <a:ln>
                <a:solidFill>
                  <a:schemeClr val="accent6">
                    <a:lumMod val="75000"/>
                    <a:alpha val="5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454150" y="3587750"/>
                <a:ext cx="3390900" cy="228600"/>
              </a:xfrm>
              <a:prstGeom prst="line">
                <a:avLst/>
              </a:prstGeom>
              <a:ln>
                <a:solidFill>
                  <a:schemeClr val="accent6">
                    <a:lumMod val="75000"/>
                    <a:alpha val="5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63900" y="1981200"/>
                <a:ext cx="4076700" cy="2286000"/>
              </a:xfrm>
              <a:prstGeom prst="line">
                <a:avLst/>
              </a:prstGeom>
              <a:ln>
                <a:solidFill>
                  <a:schemeClr val="accent6">
                    <a:lumMod val="75000"/>
                    <a:alpha val="5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2181224" y="3076575"/>
                <a:ext cx="3473454" cy="1308102"/>
              </a:xfrm>
              <a:prstGeom prst="line">
                <a:avLst/>
              </a:prstGeom>
              <a:ln>
                <a:solidFill>
                  <a:schemeClr val="accent6">
                    <a:lumMod val="75000"/>
                    <a:alpha val="57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83" y="225119"/>
            <a:ext cx="7395070" cy="349098"/>
          </a:xfrm>
          <a:prstGeom prst="rect">
            <a:avLst/>
          </a:prstGeom>
          <a:noFill/>
        </p:spPr>
        <p:txBody>
          <a:bodyPr wrap="square" lIns="101882" tIns="50941" rIns="101882" bIns="50941" rtlCol="0">
            <a:spAutoFit/>
          </a:bodyPr>
          <a:lstStyle/>
          <a:p>
            <a:r>
              <a:rPr lang="en-US" sz="1600" b="1" dirty="0" smtClean="0">
                <a:solidFill>
                  <a:schemeClr val="accent4"/>
                </a:solidFill>
                <a:latin typeface="Century Gothic"/>
                <a:cs typeface="Century Gothic"/>
              </a:rPr>
              <a:t>NEON soil biogeochemistry and microbial diversity design</a:t>
            </a:r>
            <a:endParaRPr lang="en-US" sz="1600" b="1" dirty="0">
              <a:solidFill>
                <a:schemeClr val="accent4"/>
              </a:solidFill>
              <a:latin typeface="Century Gothic"/>
              <a:cs typeface="Century Gothic"/>
            </a:endParaRPr>
          </a:p>
        </p:txBody>
      </p:sp>
      <p:sp>
        <p:nvSpPr>
          <p:cNvPr id="3" name="Rectangle 2"/>
          <p:cNvSpPr/>
          <p:nvPr/>
        </p:nvSpPr>
        <p:spPr>
          <a:xfrm>
            <a:off x="261738" y="873492"/>
            <a:ext cx="3776862" cy="938719"/>
          </a:xfrm>
          <a:prstGeom prst="rect">
            <a:avLst/>
          </a:prstGeom>
        </p:spPr>
        <p:txBody>
          <a:bodyPr wrap="square">
            <a:spAutoFit/>
          </a:bodyPr>
          <a:lstStyle/>
          <a:p>
            <a:r>
              <a:rPr lang="en-US" sz="1100" kern="1200" dirty="0" smtClean="0">
                <a:solidFill>
                  <a:schemeClr val="tx1"/>
                </a:solidFill>
                <a:effectLst/>
                <a:latin typeface="+mn-lt"/>
                <a:ea typeface="+mn-ea"/>
                <a:cs typeface="+mn-cs"/>
              </a:rPr>
              <a:t>Microorganisms are critical drivers of biogeochemical processes that influence global climate, water quality, and atmospheric composition (</a:t>
            </a:r>
            <a:r>
              <a:rPr lang="en-US" sz="1100" kern="1200" dirty="0" err="1" smtClean="0">
                <a:solidFill>
                  <a:schemeClr val="tx1"/>
                </a:solidFill>
                <a:effectLst/>
                <a:latin typeface="+mn-lt"/>
                <a:ea typeface="+mn-ea"/>
                <a:cs typeface="+mn-cs"/>
              </a:rPr>
              <a:t>Vitousek</a:t>
            </a:r>
            <a:r>
              <a:rPr lang="en-US" sz="1100" kern="1200" dirty="0" smtClean="0">
                <a:solidFill>
                  <a:schemeClr val="tx1"/>
                </a:solidFill>
                <a:effectLst/>
                <a:latin typeface="+mn-lt"/>
                <a:ea typeface="+mn-ea"/>
                <a:cs typeface="+mn-cs"/>
              </a:rPr>
              <a:t> et al., 1997). Consequently,</a:t>
            </a:r>
            <a:r>
              <a:rPr lang="en-US" sz="1100" kern="1200" baseline="0" dirty="0" smtClean="0">
                <a:solidFill>
                  <a:schemeClr val="tx1"/>
                </a:solidFill>
                <a:effectLst/>
                <a:latin typeface="+mn-lt"/>
                <a:ea typeface="+mn-ea"/>
                <a:cs typeface="+mn-cs"/>
              </a:rPr>
              <a:t> measuring soil microbes and soil biogeochemistry is central to NEON’s success. </a:t>
            </a:r>
            <a:endParaRPr lang="en-US" sz="1100" dirty="0"/>
          </a:p>
        </p:txBody>
      </p:sp>
      <p:cxnSp>
        <p:nvCxnSpPr>
          <p:cNvPr id="4" name="Straight Connector 3"/>
          <p:cNvCxnSpPr/>
          <p:nvPr/>
        </p:nvCxnSpPr>
        <p:spPr>
          <a:xfrm>
            <a:off x="249038" y="1813530"/>
            <a:ext cx="0" cy="36601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388738" y="5626100"/>
            <a:ext cx="364986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8738" y="1813530"/>
            <a:ext cx="3649862" cy="3660170"/>
          </a:xfrm>
          <a:prstGeom prst="rect">
            <a:avLst/>
          </a:prstGeom>
          <a:solidFill>
            <a:srgbClr val="BFC8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08100" y="2730500"/>
            <a:ext cx="1828800" cy="1828800"/>
          </a:xfrm>
          <a:prstGeom prst="rect">
            <a:avLst/>
          </a:prstGeom>
          <a:solidFill>
            <a:srgbClr val="7EC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22500" y="1813530"/>
            <a:ext cx="0" cy="366017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3"/>
            <a:endCxn id="6" idx="1"/>
          </p:cNvCxnSpPr>
          <p:nvPr/>
        </p:nvCxnSpPr>
        <p:spPr>
          <a:xfrm flipH="1">
            <a:off x="388738" y="3643615"/>
            <a:ext cx="364986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39231" y="5497815"/>
            <a:ext cx="566538" cy="276999"/>
          </a:xfrm>
          <a:prstGeom prst="rect">
            <a:avLst/>
          </a:prstGeom>
          <a:solidFill>
            <a:schemeClr val="bg1"/>
          </a:solidFill>
        </p:spPr>
        <p:txBody>
          <a:bodyPr wrap="square" rtlCol="0">
            <a:spAutoFit/>
          </a:bodyPr>
          <a:lstStyle/>
          <a:p>
            <a:r>
              <a:rPr lang="en-US" sz="1200" dirty="0" smtClean="0"/>
              <a:t>40m</a:t>
            </a:r>
            <a:endParaRPr lang="en-US" sz="1200" dirty="0"/>
          </a:p>
        </p:txBody>
      </p:sp>
      <p:sp>
        <p:nvSpPr>
          <p:cNvPr id="11" name="Rectangle 10"/>
          <p:cNvSpPr/>
          <p:nvPr/>
        </p:nvSpPr>
        <p:spPr>
          <a:xfrm>
            <a:off x="261738" y="5724892"/>
            <a:ext cx="4030862" cy="1107996"/>
          </a:xfrm>
          <a:prstGeom prst="rect">
            <a:avLst/>
          </a:prstGeom>
        </p:spPr>
        <p:txBody>
          <a:bodyPr wrap="square">
            <a:spAutoFit/>
          </a:bodyPr>
          <a:lstStyle/>
          <a:p>
            <a:r>
              <a:rPr lang="en-US" sz="1100" kern="1200" dirty="0" smtClean="0">
                <a:solidFill>
                  <a:schemeClr val="tx1"/>
                </a:solidFill>
                <a:effectLst/>
                <a:latin typeface="+mn-lt"/>
                <a:ea typeface="+mn-ea"/>
                <a:cs typeface="+mn-cs"/>
              </a:rPr>
              <a:t>In</a:t>
            </a:r>
            <a:r>
              <a:rPr lang="en-US" sz="1100" kern="1200" baseline="0" dirty="0" smtClean="0">
                <a:solidFill>
                  <a:schemeClr val="tx1"/>
                </a:solidFill>
                <a:effectLst/>
                <a:latin typeface="+mn-lt"/>
                <a:ea typeface="+mn-ea"/>
                <a:cs typeface="+mn-cs"/>
              </a:rPr>
              <a:t> order to adequately measure microbial diversity, function, and soil biogeochemistry, soil samples will be collected from up to 20 tower and </a:t>
            </a:r>
            <a:r>
              <a:rPr lang="en-US" sz="1100" dirty="0" smtClean="0"/>
              <a:t>d</a:t>
            </a:r>
            <a:r>
              <a:rPr lang="en-US" sz="1100" kern="1200" dirty="0" smtClean="0">
                <a:solidFill>
                  <a:schemeClr val="tx1"/>
                </a:solidFill>
                <a:effectLst/>
                <a:latin typeface="+mn-lt"/>
                <a:ea typeface="+mn-ea"/>
                <a:cs typeface="+mn-cs"/>
              </a:rPr>
              <a:t>istributed </a:t>
            </a:r>
            <a:r>
              <a:rPr lang="en-US" sz="1100" dirty="0"/>
              <a:t>p</a:t>
            </a:r>
            <a:r>
              <a:rPr lang="en-US" sz="1100" kern="1200" dirty="0" smtClean="0">
                <a:solidFill>
                  <a:schemeClr val="tx1"/>
                </a:solidFill>
                <a:effectLst/>
                <a:latin typeface="+mn-lt"/>
                <a:ea typeface="+mn-ea"/>
                <a:cs typeface="+mn-cs"/>
              </a:rPr>
              <a:t>lots (above;</a:t>
            </a:r>
            <a:r>
              <a:rPr lang="en-US" sz="1100" kern="1200" baseline="0" dirty="0" smtClean="0">
                <a:solidFill>
                  <a:schemeClr val="tx1"/>
                </a:solidFill>
                <a:effectLst/>
                <a:latin typeface="+mn-lt"/>
                <a:ea typeface="+mn-ea"/>
                <a:cs typeface="+mn-cs"/>
              </a:rPr>
              <a:t> see spatial design handout). Soil sampling plots are co-located with plant diversity measurements (green areas) and tissue chemistry to maximize associated measurements.</a:t>
            </a:r>
            <a:endParaRPr lang="en-US" sz="1100" dirty="0"/>
          </a:p>
        </p:txBody>
      </p:sp>
      <p:sp>
        <p:nvSpPr>
          <p:cNvPr id="12" name="Oval 11"/>
          <p:cNvSpPr/>
          <p:nvPr/>
        </p:nvSpPr>
        <p:spPr>
          <a:xfrm>
            <a:off x="3238500" y="2108200"/>
            <a:ext cx="228600" cy="2286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082704" y="4692515"/>
            <a:ext cx="228600" cy="2286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3644928" y="1219200"/>
            <a:ext cx="1557114" cy="88900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295900" y="980987"/>
            <a:ext cx="4500762" cy="415498"/>
          </a:xfrm>
          <a:prstGeom prst="rect">
            <a:avLst/>
          </a:prstGeom>
          <a:solidFill>
            <a:schemeClr val="bg2"/>
          </a:solidFill>
        </p:spPr>
        <p:txBody>
          <a:bodyPr wrap="square">
            <a:spAutoFit/>
          </a:bodyPr>
          <a:lstStyle/>
          <a:p>
            <a:r>
              <a:rPr lang="en-US" sz="1050" kern="1200" dirty="0" smtClean="0">
                <a:solidFill>
                  <a:schemeClr val="tx1"/>
                </a:solidFill>
                <a:effectLst/>
                <a:latin typeface="+mn-lt"/>
                <a:ea typeface="+mn-ea"/>
                <a:cs typeface="+mn-cs"/>
              </a:rPr>
              <a:t>One soil core</a:t>
            </a:r>
            <a:r>
              <a:rPr lang="en-US" sz="1050" kern="1200" baseline="0" dirty="0" smtClean="0">
                <a:solidFill>
                  <a:schemeClr val="tx1"/>
                </a:solidFill>
                <a:effectLst/>
                <a:latin typeface="+mn-lt"/>
                <a:ea typeface="+mn-ea"/>
                <a:cs typeface="+mn-cs"/>
              </a:rPr>
              <a:t> will be collected in </a:t>
            </a:r>
            <a:r>
              <a:rPr lang="en-US" sz="1050" kern="1200" baseline="0" dirty="0" smtClean="0">
                <a:solidFill>
                  <a:schemeClr val="tx1"/>
                </a:solidFill>
                <a:effectLst/>
                <a:latin typeface="+mn-lt"/>
                <a:ea typeface="+mn-ea"/>
                <a:cs typeface="+mn-cs"/>
              </a:rPr>
              <a:t>three of the four subplots </a:t>
            </a:r>
            <a:r>
              <a:rPr lang="en-US" sz="1050" kern="1200" baseline="0" dirty="0" smtClean="0">
                <a:solidFill>
                  <a:schemeClr val="tx1"/>
                </a:solidFill>
                <a:effectLst/>
                <a:latin typeface="+mn-lt"/>
                <a:ea typeface="+mn-ea"/>
                <a:cs typeface="+mn-cs"/>
              </a:rPr>
              <a:t>per plot for a total of three soil cores per plot per sampling event.</a:t>
            </a:r>
            <a:endParaRPr lang="en-US" sz="1050" dirty="0"/>
          </a:p>
        </p:txBody>
      </p:sp>
      <p:graphicFrame>
        <p:nvGraphicFramePr>
          <p:cNvPr id="23" name="Table 22"/>
          <p:cNvGraphicFramePr>
            <a:graphicFrameLocks noGrp="1"/>
          </p:cNvGraphicFramePr>
          <p:nvPr>
            <p:extLst>
              <p:ext uri="{D42A27DB-BD31-4B8C-83A1-F6EECF244321}">
                <p14:modId xmlns:p14="http://schemas.microsoft.com/office/powerpoint/2010/main" val="1408172575"/>
              </p:ext>
            </p:extLst>
          </p:nvPr>
        </p:nvGraphicFramePr>
        <p:xfrm>
          <a:off x="4693919" y="1713058"/>
          <a:ext cx="5138488" cy="1357088"/>
        </p:xfrm>
        <a:graphic>
          <a:graphicData uri="http://schemas.openxmlformats.org/drawingml/2006/table">
            <a:tbl>
              <a:tblPr/>
              <a:tblGrid>
                <a:gridCol w="2050138"/>
                <a:gridCol w="972502"/>
                <a:gridCol w="2115848"/>
              </a:tblGrid>
              <a:tr h="169636">
                <a:tc>
                  <a:txBody>
                    <a:bodyPr/>
                    <a:lstStyle/>
                    <a:p>
                      <a:pPr algn="l" fontAlgn="b"/>
                      <a:r>
                        <a:rPr lang="en-US" sz="900" b="0" i="0" u="none" strike="noStrike">
                          <a:solidFill>
                            <a:srgbClr val="000000"/>
                          </a:solidFill>
                          <a:effectLst/>
                          <a:latin typeface="+mn-lt"/>
                        </a:rPr>
                        <a:t>Measurement</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n-lt"/>
                        </a:rPr>
                        <a:t>Frequency</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n-lt"/>
                        </a:rPr>
                        <a:t>Output</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636">
                <a:tc>
                  <a:txBody>
                    <a:bodyPr/>
                    <a:lstStyle/>
                    <a:p>
                      <a:pPr algn="l" fontAlgn="b"/>
                      <a:r>
                        <a:rPr lang="en-US" sz="900" b="0" i="0" u="none" strike="noStrike">
                          <a:solidFill>
                            <a:srgbClr val="000000"/>
                          </a:solidFill>
                          <a:effectLst/>
                          <a:latin typeface="+mn-lt"/>
                        </a:rPr>
                        <a:t>16S rRNA sequencing</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900" b="0" i="0" u="none" strike="noStrike" dirty="0">
                          <a:solidFill>
                            <a:srgbClr val="000000"/>
                          </a:solidFill>
                          <a:effectLst/>
                          <a:latin typeface="+mn-lt"/>
                        </a:rPr>
                        <a:t>1</a:t>
                      </a:r>
                      <a:r>
                        <a:rPr lang="it-IT" sz="900" b="0" i="0" u="none" strike="noStrike" dirty="0" smtClean="0">
                          <a:solidFill>
                            <a:srgbClr val="000000"/>
                          </a:solidFill>
                          <a:effectLst/>
                          <a:latin typeface="+mn-lt"/>
                        </a:rPr>
                        <a:t>-3x </a:t>
                      </a:r>
                      <a:r>
                        <a:rPr lang="it-IT" sz="900" b="0" i="0" u="none" strike="noStrike" dirty="0">
                          <a:solidFill>
                            <a:srgbClr val="000000"/>
                          </a:solidFill>
                          <a:effectLst/>
                          <a:latin typeface="+mn-lt"/>
                        </a:rPr>
                        <a:t>per y</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effectLst/>
                          <a:latin typeface="+mn-lt"/>
                        </a:rPr>
                        <a:t>Richness, evenness, OTU tables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69636">
                <a:tc>
                  <a:txBody>
                    <a:bodyPr/>
                    <a:lstStyle/>
                    <a:p>
                      <a:pPr algn="l" fontAlgn="b"/>
                      <a:r>
                        <a:rPr lang="en-US" sz="900" b="0" i="0" u="none" strike="noStrike">
                          <a:solidFill>
                            <a:srgbClr val="000000"/>
                          </a:solidFill>
                          <a:effectLst/>
                          <a:latin typeface="+mn-lt"/>
                        </a:rPr>
                        <a:t>ITS rRNA sequencing</a:t>
                      </a:r>
                    </a:p>
                  </a:txBody>
                  <a:tcPr marL="12700" marR="12700" marT="12700" marB="0" anchor="b">
                    <a:lnL>
                      <a:noFill/>
                    </a:lnL>
                    <a:lnR>
                      <a:noFill/>
                    </a:lnR>
                    <a:lnT>
                      <a:noFill/>
                    </a:lnT>
                    <a:lnB>
                      <a:noFill/>
                    </a:lnB>
                  </a:tcPr>
                </a:tc>
                <a:tc>
                  <a:txBody>
                    <a:bodyPr/>
                    <a:lstStyle/>
                    <a:p>
                      <a:pPr algn="l" fontAlgn="b"/>
                      <a:r>
                        <a:rPr lang="it-IT" sz="900" b="0" i="0" u="none" strike="noStrike" dirty="0">
                          <a:solidFill>
                            <a:srgbClr val="000000"/>
                          </a:solidFill>
                          <a:effectLst/>
                          <a:latin typeface="+mn-lt"/>
                        </a:rPr>
                        <a:t>1</a:t>
                      </a:r>
                      <a:r>
                        <a:rPr lang="it-IT" sz="900" b="0" i="0" u="none" strike="noStrike" dirty="0" smtClean="0">
                          <a:solidFill>
                            <a:srgbClr val="000000"/>
                          </a:solidFill>
                          <a:effectLst/>
                          <a:latin typeface="+mn-lt"/>
                        </a:rPr>
                        <a:t>-3x </a:t>
                      </a:r>
                      <a:r>
                        <a:rPr lang="it-IT" sz="900" b="0" i="0" u="none" strike="noStrike" dirty="0">
                          <a:solidFill>
                            <a:srgbClr val="000000"/>
                          </a:solidFill>
                          <a:effectLst/>
                          <a:latin typeface="+mn-lt"/>
                        </a:rPr>
                        <a:t>per y</a:t>
                      </a:r>
                    </a:p>
                  </a:txBody>
                  <a:tcPr marL="12700" marR="12700" marT="12700" marB="0" anchor="b">
                    <a:lnL>
                      <a:noFill/>
                    </a:lnL>
                    <a:lnR>
                      <a:noFill/>
                    </a:lnR>
                    <a:lnT>
                      <a:noFill/>
                    </a:lnT>
                    <a:lnB>
                      <a:noFill/>
                    </a:lnB>
                  </a:tcPr>
                </a:tc>
                <a:tc>
                  <a:txBody>
                    <a:bodyPr/>
                    <a:lstStyle/>
                    <a:p>
                      <a:pPr algn="l" fontAlgn="b"/>
                      <a:r>
                        <a:rPr lang="en-US" sz="900" b="0" i="0" u="none" strike="noStrike">
                          <a:solidFill>
                            <a:srgbClr val="000000"/>
                          </a:solidFill>
                          <a:effectLst/>
                          <a:latin typeface="+mn-lt"/>
                        </a:rPr>
                        <a:t>Richness, evenness</a:t>
                      </a:r>
                    </a:p>
                  </a:txBody>
                  <a:tcPr marL="12700" marR="12700" marT="12700" marB="0" anchor="b">
                    <a:lnL>
                      <a:noFill/>
                    </a:lnL>
                    <a:lnR>
                      <a:noFill/>
                    </a:lnR>
                    <a:lnT>
                      <a:noFill/>
                    </a:lnT>
                    <a:lnB>
                      <a:noFill/>
                    </a:lnB>
                  </a:tcPr>
                </a:tc>
              </a:tr>
              <a:tr h="169636">
                <a:tc>
                  <a:txBody>
                    <a:bodyPr/>
                    <a:lstStyle/>
                    <a:p>
                      <a:pPr algn="l" fontAlgn="b"/>
                      <a:r>
                        <a:rPr lang="en-US" sz="900" b="0" i="0" u="none" strike="noStrike">
                          <a:solidFill>
                            <a:srgbClr val="000000"/>
                          </a:solidFill>
                          <a:effectLst/>
                          <a:latin typeface="+mn-lt"/>
                        </a:rPr>
                        <a:t>Shotgun metagenomics</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Annually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en-US" sz="900" b="0" i="0" u="none" strike="noStrike" dirty="0">
                          <a:solidFill>
                            <a:srgbClr val="000000"/>
                          </a:solidFill>
                          <a:effectLst/>
                          <a:latin typeface="+mn-lt"/>
                        </a:rPr>
                        <a:t>Potential functional diversity</a:t>
                      </a:r>
                    </a:p>
                  </a:txBody>
                  <a:tcPr marL="12700" marR="12700" marT="12700" marB="0" anchor="b">
                    <a:lnL>
                      <a:noFill/>
                    </a:lnL>
                    <a:lnR>
                      <a:noFill/>
                    </a:lnR>
                    <a:lnT>
                      <a:noFill/>
                    </a:lnT>
                    <a:lnB>
                      <a:noFill/>
                    </a:lnB>
                  </a:tcPr>
                </a:tc>
              </a:tr>
              <a:tr h="169636">
                <a:tc>
                  <a:txBody>
                    <a:bodyPr/>
                    <a:lstStyle/>
                    <a:p>
                      <a:pPr algn="l" fontAlgn="b"/>
                      <a:r>
                        <a:rPr lang="en-US" sz="900" b="0" i="0" u="none" strike="noStrike" dirty="0">
                          <a:solidFill>
                            <a:srgbClr val="000000"/>
                          </a:solidFill>
                          <a:effectLst/>
                          <a:latin typeface="+mn-lt"/>
                        </a:rPr>
                        <a:t>Shotgun </a:t>
                      </a:r>
                      <a:r>
                        <a:rPr lang="en-US" sz="900" b="0" i="0" u="none" strike="noStrike" dirty="0" err="1">
                          <a:solidFill>
                            <a:srgbClr val="000000"/>
                          </a:solidFill>
                          <a:effectLst/>
                          <a:latin typeface="+mn-lt"/>
                        </a:rPr>
                        <a:t>metatranscriptomics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Annually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en-US" sz="900" b="0" i="0" u="none" strike="noStrike" dirty="0">
                          <a:solidFill>
                            <a:srgbClr val="000000"/>
                          </a:solidFill>
                          <a:effectLst/>
                          <a:latin typeface="+mn-lt"/>
                        </a:rPr>
                        <a:t>Active functional diversity</a:t>
                      </a:r>
                    </a:p>
                  </a:txBody>
                  <a:tcPr marL="12700" marR="12700" marT="12700" marB="0" anchor="b">
                    <a:lnL>
                      <a:noFill/>
                    </a:lnL>
                    <a:lnR>
                      <a:noFill/>
                    </a:lnR>
                    <a:lnT>
                      <a:noFill/>
                    </a:lnT>
                    <a:lnB>
                      <a:noFill/>
                    </a:lnB>
                  </a:tcPr>
                </a:tc>
              </a:tr>
              <a:tr h="169636">
                <a:tc>
                  <a:txBody>
                    <a:bodyPr/>
                    <a:lstStyle/>
                    <a:p>
                      <a:pPr algn="l" fontAlgn="b"/>
                      <a:r>
                        <a:rPr lang="en-US" sz="900" b="0" i="0" u="none" strike="noStrike" dirty="0">
                          <a:solidFill>
                            <a:srgbClr val="000000"/>
                          </a:solidFill>
                          <a:effectLst/>
                          <a:latin typeface="+mn-lt"/>
                        </a:rPr>
                        <a:t>16S </a:t>
                      </a:r>
                      <a:r>
                        <a:rPr lang="en-US" sz="900" b="0" i="0" u="none" strike="noStrike" dirty="0" err="1">
                          <a:solidFill>
                            <a:srgbClr val="000000"/>
                          </a:solidFill>
                          <a:effectLst/>
                          <a:latin typeface="+mn-lt"/>
                        </a:rPr>
                        <a:t>rRNA</a:t>
                      </a:r>
                      <a:r>
                        <a:rPr lang="en-US" sz="900" b="0" i="0" u="none" strike="noStrike" dirty="0">
                          <a:solidFill>
                            <a:srgbClr val="000000"/>
                          </a:solidFill>
                          <a:effectLst/>
                          <a:latin typeface="+mn-lt"/>
                        </a:rPr>
                        <a:t> </a:t>
                      </a:r>
                      <a:r>
                        <a:rPr lang="en-US" sz="900" b="0" i="0" u="none" strike="noStrike" dirty="0" err="1">
                          <a:solidFill>
                            <a:srgbClr val="000000"/>
                          </a:solidFill>
                          <a:effectLst/>
                          <a:latin typeface="+mn-lt"/>
                        </a:rPr>
                        <a:t>qPCR</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it-IT" sz="900" b="0" i="0" u="none" strike="noStrike" dirty="0">
                          <a:solidFill>
                            <a:srgbClr val="000000"/>
                          </a:solidFill>
                          <a:effectLst/>
                          <a:latin typeface="+mn-lt"/>
                        </a:rPr>
                        <a:t>1</a:t>
                      </a:r>
                      <a:r>
                        <a:rPr lang="it-IT" sz="900" b="0" i="0" u="none" strike="noStrike" dirty="0" smtClean="0">
                          <a:solidFill>
                            <a:srgbClr val="000000"/>
                          </a:solidFill>
                          <a:effectLst/>
                          <a:latin typeface="+mn-lt"/>
                        </a:rPr>
                        <a:t>-3x </a:t>
                      </a:r>
                      <a:r>
                        <a:rPr lang="it-IT" sz="900" b="0" i="0" u="none" strike="noStrike" dirty="0">
                          <a:solidFill>
                            <a:srgbClr val="000000"/>
                          </a:solidFill>
                          <a:effectLst/>
                          <a:latin typeface="+mn-lt"/>
                        </a:rPr>
                        <a:t>per y</a:t>
                      </a:r>
                    </a:p>
                  </a:txBody>
                  <a:tcPr marL="12700" marR="12700" marT="12700" marB="0" anchor="b">
                    <a:lnL>
                      <a:noFill/>
                    </a:lnL>
                    <a:lnR>
                      <a:noFill/>
                    </a:lnR>
                    <a:lnT>
                      <a:noFill/>
                    </a:lnT>
                    <a:lnB>
                      <a:noFill/>
                    </a:lnB>
                  </a:tcPr>
                </a:tc>
                <a:tc>
                  <a:txBody>
                    <a:bodyPr/>
                    <a:lstStyle/>
                    <a:p>
                      <a:pPr algn="l" fontAlgn="b"/>
                      <a:r>
                        <a:rPr lang="en-US" sz="900" b="0" i="0" u="none" strike="noStrike" dirty="0">
                          <a:solidFill>
                            <a:srgbClr val="000000"/>
                          </a:solidFill>
                          <a:effectLst/>
                          <a:latin typeface="+mn-lt"/>
                        </a:rPr>
                        <a:t>B</a:t>
                      </a:r>
                      <a:r>
                        <a:rPr lang="en-US" sz="900" b="0" i="0" u="none" strike="noStrike" dirty="0" smtClean="0">
                          <a:solidFill>
                            <a:srgbClr val="000000"/>
                          </a:solidFill>
                          <a:effectLst/>
                          <a:latin typeface="+mn-lt"/>
                        </a:rPr>
                        <a:t>acterial</a:t>
                      </a:r>
                      <a:r>
                        <a:rPr lang="en-US" sz="900" b="0" i="0" u="none" strike="noStrike" dirty="0">
                          <a:solidFill>
                            <a:srgbClr val="000000"/>
                          </a:solidFill>
                          <a:effectLst/>
                          <a:latin typeface="+mn-lt"/>
                        </a:rPr>
                        <a:t>/</a:t>
                      </a:r>
                      <a:r>
                        <a:rPr lang="en-US" sz="900" b="0" i="0" u="none" strike="noStrike" dirty="0" err="1">
                          <a:solidFill>
                            <a:srgbClr val="000000"/>
                          </a:solidFill>
                          <a:effectLst/>
                          <a:latin typeface="+mn-lt"/>
                        </a:rPr>
                        <a:t>archaeal</a:t>
                      </a:r>
                      <a:r>
                        <a:rPr lang="en-US" sz="900" b="0" i="0" u="none" strike="noStrike" dirty="0">
                          <a:solidFill>
                            <a:srgbClr val="000000"/>
                          </a:solidFill>
                          <a:effectLst/>
                          <a:latin typeface="+mn-lt"/>
                        </a:rPr>
                        <a:t> </a:t>
                      </a:r>
                      <a:r>
                        <a:rPr lang="en-US" sz="900" b="0" i="0" u="none" strike="noStrike" dirty="0" smtClean="0">
                          <a:solidFill>
                            <a:srgbClr val="000000"/>
                          </a:solidFill>
                          <a:effectLst/>
                          <a:latin typeface="+mn-lt"/>
                        </a:rPr>
                        <a:t>abundances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69636">
                <a:tc>
                  <a:txBody>
                    <a:bodyPr/>
                    <a:lstStyle/>
                    <a:p>
                      <a:pPr algn="l" fontAlgn="b"/>
                      <a:r>
                        <a:rPr lang="en-US" sz="900" b="0" i="0" u="none" strike="noStrike" dirty="0">
                          <a:solidFill>
                            <a:srgbClr val="000000"/>
                          </a:solidFill>
                          <a:effectLst/>
                          <a:latin typeface="+mn-lt"/>
                        </a:rPr>
                        <a:t>ITS </a:t>
                      </a:r>
                      <a:r>
                        <a:rPr lang="en-US" sz="900" b="0" i="0" u="none" strike="noStrike" dirty="0" err="1">
                          <a:solidFill>
                            <a:srgbClr val="000000"/>
                          </a:solidFill>
                          <a:effectLst/>
                          <a:latin typeface="+mn-lt"/>
                        </a:rPr>
                        <a:t>rRNA</a:t>
                      </a:r>
                      <a:r>
                        <a:rPr lang="en-US" sz="900" b="0" i="0" u="none" strike="noStrike" dirty="0">
                          <a:solidFill>
                            <a:srgbClr val="000000"/>
                          </a:solidFill>
                          <a:effectLst/>
                          <a:latin typeface="+mn-lt"/>
                        </a:rPr>
                        <a:t> </a:t>
                      </a:r>
                      <a:r>
                        <a:rPr lang="en-US" sz="900" b="0" i="0" u="none" strike="noStrike" dirty="0" err="1">
                          <a:solidFill>
                            <a:srgbClr val="000000"/>
                          </a:solidFill>
                          <a:effectLst/>
                          <a:latin typeface="+mn-lt"/>
                        </a:rPr>
                        <a:t>qPCR</a:t>
                      </a:r>
                      <a:endParaRPr lang="en-US" sz="900" b="0" i="0" u="none" strike="noStrike" dirty="0">
                        <a:solidFill>
                          <a:srgbClr val="000000"/>
                        </a:solidFill>
                        <a:effectLst/>
                        <a:latin typeface="+mn-lt"/>
                      </a:endParaRPr>
                    </a:p>
                  </a:txBody>
                  <a:tcPr marL="12700" marR="12700" marT="12700" marB="0" anchor="b">
                    <a:lnL>
                      <a:noFill/>
                    </a:lnL>
                    <a:lnR>
                      <a:noFill/>
                    </a:lnR>
                    <a:lnT>
                      <a:noFill/>
                    </a:lnT>
                    <a:lnB w="6350" cap="flat" cmpd="sng" algn="ctr">
                      <a:noFill/>
                      <a:prstDash val="solid"/>
                      <a:round/>
                      <a:headEnd type="none" w="med" len="med"/>
                      <a:tailEnd type="none" w="med" len="med"/>
                    </a:lnB>
                  </a:tcPr>
                </a:tc>
                <a:tc>
                  <a:txBody>
                    <a:bodyPr/>
                    <a:lstStyle/>
                    <a:p>
                      <a:pPr algn="l" fontAlgn="b"/>
                      <a:r>
                        <a:rPr lang="it-IT" sz="900" b="0" i="0" u="none" strike="noStrike" dirty="0">
                          <a:solidFill>
                            <a:srgbClr val="000000"/>
                          </a:solidFill>
                          <a:effectLst/>
                          <a:latin typeface="+mn-lt"/>
                        </a:rPr>
                        <a:t>1</a:t>
                      </a:r>
                      <a:r>
                        <a:rPr lang="it-IT" sz="900" b="0" i="0" u="none" strike="noStrike" dirty="0" smtClean="0">
                          <a:solidFill>
                            <a:srgbClr val="000000"/>
                          </a:solidFill>
                          <a:effectLst/>
                          <a:latin typeface="+mn-lt"/>
                        </a:rPr>
                        <a:t>-3x </a:t>
                      </a:r>
                      <a:r>
                        <a:rPr lang="it-IT" sz="900" b="0" i="0" u="none" strike="noStrike" dirty="0">
                          <a:solidFill>
                            <a:srgbClr val="000000"/>
                          </a:solidFill>
                          <a:effectLst/>
                          <a:latin typeface="+mn-lt"/>
                        </a:rPr>
                        <a:t>per y</a:t>
                      </a:r>
                    </a:p>
                  </a:txBody>
                  <a:tcPr marL="12700" marR="12700" marT="12700" marB="0" anchor="b">
                    <a:lnL>
                      <a:noFill/>
                    </a:lnL>
                    <a:lnR>
                      <a:noFill/>
                    </a:lnR>
                    <a:lnT>
                      <a:noFill/>
                    </a:lnT>
                    <a:lnB w="6350" cap="flat" cmpd="sng" algn="ctr">
                      <a:noFill/>
                      <a:prstDash val="solid"/>
                      <a:round/>
                      <a:headEnd type="none" w="med" len="med"/>
                      <a:tailEnd type="none" w="med" len="med"/>
                    </a:lnB>
                  </a:tcPr>
                </a:tc>
                <a:tc>
                  <a:txBody>
                    <a:bodyPr/>
                    <a:lstStyle/>
                    <a:p>
                      <a:pPr algn="l" fontAlgn="b"/>
                      <a:r>
                        <a:rPr lang="en-US" sz="900" b="0" i="0" u="none" strike="noStrike" dirty="0" smtClean="0">
                          <a:solidFill>
                            <a:srgbClr val="000000"/>
                          </a:solidFill>
                          <a:effectLst/>
                          <a:latin typeface="+mn-lt"/>
                        </a:rPr>
                        <a:t>Fungal abundances</a:t>
                      </a:r>
                      <a:endParaRPr lang="en-US" sz="900" b="0" i="0" u="none" strike="noStrike" dirty="0">
                        <a:solidFill>
                          <a:srgbClr val="000000"/>
                        </a:solidFill>
                        <a:effectLst/>
                        <a:latin typeface="+mn-lt"/>
                      </a:endParaRPr>
                    </a:p>
                  </a:txBody>
                  <a:tcPr marL="12700" marR="12700" marT="12700" marB="0" anchor="b">
                    <a:lnL>
                      <a:noFill/>
                    </a:lnL>
                    <a:lnR>
                      <a:noFill/>
                    </a:lnR>
                    <a:lnT>
                      <a:noFill/>
                    </a:lnT>
                    <a:lnB w="6350" cap="flat" cmpd="sng" algn="ctr">
                      <a:noFill/>
                      <a:prstDash val="solid"/>
                      <a:round/>
                      <a:headEnd type="none" w="med" len="med"/>
                      <a:tailEnd type="none" w="med" len="med"/>
                    </a:lnB>
                  </a:tcPr>
                </a:tc>
              </a:tr>
              <a:tr h="169636">
                <a:tc>
                  <a:txBody>
                    <a:bodyPr/>
                    <a:lstStyle/>
                    <a:p>
                      <a:pPr algn="l" fontAlgn="b"/>
                      <a:r>
                        <a:rPr lang="en-US" sz="900" b="0" i="0" u="none" strike="noStrike" dirty="0" smtClean="0">
                          <a:solidFill>
                            <a:srgbClr val="000000"/>
                          </a:solidFill>
                          <a:effectLst/>
                          <a:latin typeface="+mn-lt"/>
                        </a:rPr>
                        <a:t>Microbial biomass</a:t>
                      </a:r>
                      <a:endParaRPr lang="en-US" sz="900" b="0" i="0" u="none" strike="noStrike" dirty="0">
                        <a:solidFill>
                          <a:srgbClr val="000000"/>
                        </a:solidFill>
                        <a:effectLst/>
                        <a:latin typeface="+mn-lt"/>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dirty="0" err="1" smtClean="0">
                          <a:solidFill>
                            <a:srgbClr val="000000"/>
                          </a:solidFill>
                          <a:effectLst/>
                          <a:latin typeface="+mn-lt"/>
                        </a:rPr>
                        <a:t>Every</a:t>
                      </a:r>
                      <a:r>
                        <a:rPr lang="it-IT" sz="900" b="0" i="0" u="none" strike="noStrike" dirty="0" smtClean="0">
                          <a:solidFill>
                            <a:srgbClr val="000000"/>
                          </a:solidFill>
                          <a:effectLst/>
                          <a:latin typeface="+mn-lt"/>
                        </a:rPr>
                        <a:t> 3-5 y</a:t>
                      </a:r>
                      <a:endParaRPr lang="it-IT" sz="900" b="0" i="0" u="none" strike="noStrike" dirty="0">
                        <a:solidFill>
                          <a:srgbClr val="000000"/>
                        </a:solidFill>
                        <a:effectLst/>
                        <a:latin typeface="+mn-lt"/>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smtClean="0">
                          <a:solidFill>
                            <a:srgbClr val="000000"/>
                          </a:solidFill>
                          <a:effectLst/>
                          <a:latin typeface="+mn-lt"/>
                        </a:rPr>
                        <a:t>Soil microbial</a:t>
                      </a:r>
                      <a:r>
                        <a:rPr lang="en-US" sz="900" b="0" i="0" u="none" strike="noStrike" baseline="0" dirty="0" smtClean="0">
                          <a:solidFill>
                            <a:srgbClr val="000000"/>
                          </a:solidFill>
                          <a:effectLst/>
                          <a:latin typeface="+mn-lt"/>
                        </a:rPr>
                        <a:t> biomass</a:t>
                      </a:r>
                      <a:endParaRPr lang="en-US" sz="900" b="0" i="0" u="none" strike="noStrike" dirty="0">
                        <a:solidFill>
                          <a:srgbClr val="000000"/>
                        </a:solidFill>
                        <a:effectLst/>
                        <a:latin typeface="+mn-lt"/>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73656239"/>
              </p:ext>
            </p:extLst>
          </p:nvPr>
        </p:nvGraphicFramePr>
        <p:xfrm>
          <a:off x="5725133" y="3327450"/>
          <a:ext cx="3327835" cy="2847340"/>
        </p:xfrm>
        <a:graphic>
          <a:graphicData uri="http://schemas.openxmlformats.org/drawingml/2006/table">
            <a:tbl>
              <a:tblPr/>
              <a:tblGrid>
                <a:gridCol w="1724290"/>
                <a:gridCol w="1603545"/>
              </a:tblGrid>
              <a:tr h="137648">
                <a:tc>
                  <a:txBody>
                    <a:bodyPr/>
                    <a:lstStyle/>
                    <a:p>
                      <a:pPr algn="l" fontAlgn="b"/>
                      <a:r>
                        <a:rPr lang="en-US" sz="900" b="0" i="0" u="none" strike="noStrike" dirty="0">
                          <a:solidFill>
                            <a:srgbClr val="000000"/>
                          </a:solidFill>
                          <a:effectLst/>
                          <a:latin typeface="+mn-lt"/>
                        </a:rPr>
                        <a:t>Measurement</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n-lt"/>
                        </a:rPr>
                        <a:t>Frequency</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648">
                <a:tc>
                  <a:txBody>
                    <a:bodyPr/>
                    <a:lstStyle/>
                    <a:p>
                      <a:pPr algn="l" fontAlgn="b"/>
                      <a:r>
                        <a:rPr lang="en-US" sz="900" b="0" i="0" u="none" strike="noStrike" dirty="0">
                          <a:solidFill>
                            <a:srgbClr val="000000"/>
                          </a:solidFill>
                          <a:effectLst/>
                          <a:latin typeface="+mn-lt"/>
                        </a:rPr>
                        <a:t>Texture</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smtClean="0">
                          <a:solidFill>
                            <a:srgbClr val="000000"/>
                          </a:solidFill>
                          <a:effectLst/>
                          <a:latin typeface="+mn-lt"/>
                        </a:rPr>
                        <a:t>Once</a:t>
                      </a:r>
                      <a:endParaRPr lang="en-US" sz="900" b="0" i="0" u="none" strike="noStrike" dirty="0">
                        <a:solidFill>
                          <a:srgbClr val="000000"/>
                        </a:solidFill>
                        <a:effectLst/>
                        <a:latin typeface="+mn-lt"/>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37648">
                <a:tc>
                  <a:txBody>
                    <a:bodyPr/>
                    <a:lstStyle/>
                    <a:p>
                      <a:pPr algn="l" fontAlgn="b"/>
                      <a:r>
                        <a:rPr lang="en-US" sz="900" b="0" i="0" u="none" strike="noStrike">
                          <a:solidFill>
                            <a:srgbClr val="000000"/>
                          </a:solidFill>
                          <a:effectLst/>
                          <a:latin typeface="+mn-lt"/>
                        </a:rPr>
                        <a:t>Bulk density</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Once</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Organic horizon</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Once</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Total C</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 10 </a:t>
                      </a:r>
                      <a:r>
                        <a:rPr lang="en-US" sz="900" b="0" i="0" u="none" strike="noStrike" dirty="0">
                          <a:solidFill>
                            <a:srgbClr val="000000"/>
                          </a:solidFill>
                          <a:effectLst/>
                          <a:latin typeface="+mn-lt"/>
                        </a:rPr>
                        <a:t>y</a:t>
                      </a: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Total N</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10 </a:t>
                      </a:r>
                      <a:r>
                        <a:rPr lang="en-US" sz="900" b="0" i="0" u="none" strike="noStrike" dirty="0"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Total P</a:t>
                      </a:r>
                    </a:p>
                  </a:txBody>
                  <a:tcPr marL="12700" marR="12700" marT="12700" marB="0" anchor="b">
                    <a:lnL>
                      <a:noFill/>
                    </a:lnL>
                    <a:lnR>
                      <a:noFill/>
                    </a:lnR>
                    <a:lnT>
                      <a:noFill/>
                    </a:lnT>
                    <a:lnB>
                      <a:noFill/>
                    </a:lnB>
                  </a:tcPr>
                </a:tc>
                <a:tc>
                  <a:txBody>
                    <a:bodyPr/>
                    <a:lstStyle/>
                    <a:p>
                      <a:pPr algn="l" fontAlgn="b"/>
                      <a:r>
                        <a:rPr lang="en-US" sz="900" b="0" i="0" u="none" strike="noStrike" smtClean="0">
                          <a:solidFill>
                            <a:srgbClr val="000000"/>
                          </a:solidFill>
                          <a:effectLst/>
                          <a:latin typeface="+mn-lt"/>
                        </a:rPr>
                        <a:t>Every</a:t>
                      </a:r>
                      <a:r>
                        <a:rPr lang="en-US" sz="900" b="0" i="0" u="none" strike="noStrike" baseline="0" smtClean="0">
                          <a:solidFill>
                            <a:srgbClr val="000000"/>
                          </a:solidFill>
                          <a:effectLst/>
                          <a:latin typeface="+mn-lt"/>
                        </a:rPr>
                        <a:t> 10 </a:t>
                      </a:r>
                      <a:r>
                        <a:rPr lang="en-US" sz="900" b="0" i="0" u="none" strike="noStrike"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Total S</a:t>
                      </a:r>
                    </a:p>
                  </a:txBody>
                  <a:tcPr marL="12700" marR="12700" marT="12700" marB="0" anchor="b">
                    <a:lnL>
                      <a:noFill/>
                    </a:lnL>
                    <a:lnR>
                      <a:noFill/>
                    </a:lnR>
                    <a:lnT>
                      <a:noFill/>
                    </a:lnT>
                    <a:lnB>
                      <a:noFill/>
                    </a:lnB>
                  </a:tcPr>
                </a:tc>
                <a:tc>
                  <a:txBody>
                    <a:bodyPr/>
                    <a:lstStyle/>
                    <a:p>
                      <a:pPr algn="l" fontAlgn="b"/>
                      <a:r>
                        <a:rPr lang="en-US" sz="900" b="0" i="0" u="none" strike="noStrike" smtClean="0">
                          <a:solidFill>
                            <a:srgbClr val="000000"/>
                          </a:solidFill>
                          <a:effectLst/>
                          <a:latin typeface="+mn-lt"/>
                        </a:rPr>
                        <a:t>Every</a:t>
                      </a:r>
                      <a:r>
                        <a:rPr lang="en-US" sz="900" b="0" i="0" u="none" strike="noStrike" baseline="0" smtClean="0">
                          <a:solidFill>
                            <a:srgbClr val="000000"/>
                          </a:solidFill>
                          <a:effectLst/>
                          <a:latin typeface="+mn-lt"/>
                        </a:rPr>
                        <a:t> 10 </a:t>
                      </a:r>
                      <a:r>
                        <a:rPr lang="en-US" sz="900" b="0" i="0" u="none" strike="noStrike"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a:solidFill>
                            <a:srgbClr val="000000"/>
                          </a:solidFill>
                          <a:effectLst/>
                          <a:latin typeface="+mn-lt"/>
                        </a:rPr>
                        <a:t>Organic C</a:t>
                      </a:r>
                    </a:p>
                  </a:txBody>
                  <a:tcPr marL="12700" marR="12700" marT="12700" marB="0" anchor="b">
                    <a:lnL>
                      <a:noFill/>
                    </a:lnL>
                    <a:lnR>
                      <a:noFill/>
                    </a:lnR>
                    <a:lnT>
                      <a:noFill/>
                    </a:lnT>
                    <a:lnB>
                      <a:noFill/>
                    </a:lnB>
                  </a:tcPr>
                </a:tc>
                <a:tc>
                  <a:txBody>
                    <a:bodyPr/>
                    <a:lstStyle/>
                    <a:p>
                      <a:pPr algn="l" fontAlgn="b"/>
                      <a:r>
                        <a:rPr lang="en-US" sz="900" b="0" i="0" u="none" strike="noStrike" smtClean="0">
                          <a:solidFill>
                            <a:srgbClr val="000000"/>
                          </a:solidFill>
                          <a:effectLst/>
                          <a:latin typeface="+mn-lt"/>
                        </a:rPr>
                        <a:t>Every</a:t>
                      </a:r>
                      <a:r>
                        <a:rPr lang="en-US" sz="900" b="0" i="0" u="none" strike="noStrike" baseline="0" smtClean="0">
                          <a:solidFill>
                            <a:srgbClr val="000000"/>
                          </a:solidFill>
                          <a:effectLst/>
                          <a:latin typeface="+mn-lt"/>
                        </a:rPr>
                        <a:t> 10 </a:t>
                      </a:r>
                      <a:r>
                        <a:rPr lang="en-US" sz="900" b="0" i="0" u="none" strike="noStrike"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Cations and anions</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10 </a:t>
                      </a:r>
                      <a:r>
                        <a:rPr lang="en-US" sz="900" b="0" i="0" u="none" strike="noStrike" dirty="0"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pH</a:t>
                      </a:r>
                    </a:p>
                  </a:txBody>
                  <a:tcPr marL="12700" marR="12700" marT="12700" marB="0" anchor="b">
                    <a:lnL>
                      <a:noFill/>
                    </a:lnL>
                    <a:lnR>
                      <a:noFill/>
                    </a:lnR>
                    <a:lnT>
                      <a:noFill/>
                    </a:lnT>
                    <a:lnB>
                      <a:noFill/>
                    </a:lnB>
                  </a:tcPr>
                </a:tc>
                <a:tc>
                  <a:txBody>
                    <a:bodyPr/>
                    <a:lstStyle/>
                    <a:p>
                      <a:pPr algn="l" fontAlgn="b"/>
                      <a:r>
                        <a:rPr lang="it-IT" sz="900" b="0" i="0" u="none" strike="noStrike" dirty="0" smtClean="0">
                          <a:solidFill>
                            <a:srgbClr val="000000"/>
                          </a:solidFill>
                          <a:effectLst/>
                          <a:latin typeface="+mn-lt"/>
                        </a:rPr>
                        <a:t>3x per </a:t>
                      </a:r>
                      <a:r>
                        <a:rPr lang="it-IT" sz="900" b="0" i="0" u="none" strike="noStrike" dirty="0">
                          <a:solidFill>
                            <a:srgbClr val="000000"/>
                          </a:solidFill>
                          <a:effectLst/>
                          <a:latin typeface="+mn-lt"/>
                        </a:rPr>
                        <a:t>y</a:t>
                      </a: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C and N stable</a:t>
                      </a:r>
                      <a:r>
                        <a:rPr lang="en-US" sz="900" b="0" i="0" u="none" strike="noStrike" baseline="0" dirty="0" smtClean="0">
                          <a:solidFill>
                            <a:srgbClr val="000000"/>
                          </a:solidFill>
                          <a:effectLst/>
                          <a:latin typeface="+mn-lt"/>
                        </a:rPr>
                        <a:t> </a:t>
                      </a:r>
                      <a:r>
                        <a:rPr lang="en-US" sz="900" b="0" i="0" u="none" strike="noStrike" dirty="0" smtClean="0">
                          <a:solidFill>
                            <a:srgbClr val="000000"/>
                          </a:solidFill>
                          <a:effectLst/>
                          <a:latin typeface="+mn-lt"/>
                        </a:rPr>
                        <a:t>isotopes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10 </a:t>
                      </a:r>
                      <a:r>
                        <a:rPr lang="en-US" sz="900" b="0" i="0" u="none" strike="noStrike" dirty="0" smtClean="0">
                          <a:solidFill>
                            <a:srgbClr val="000000"/>
                          </a:solidFill>
                          <a:effectLst/>
                          <a:latin typeface="+mn-lt"/>
                        </a:rPr>
                        <a:t>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Inorganic N</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3x 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a:solidFill>
                            <a:srgbClr val="000000"/>
                          </a:solidFill>
                          <a:effectLst/>
                          <a:latin typeface="+mn-lt"/>
                        </a:rPr>
                        <a:t>P fractions</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 10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Net nitrification</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3x 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Net N </a:t>
                      </a:r>
                      <a:r>
                        <a:rPr lang="en-US" sz="900" b="0" i="0" u="none" strike="noStrike" dirty="0">
                          <a:solidFill>
                            <a:srgbClr val="000000"/>
                          </a:solidFill>
                          <a:effectLst/>
                          <a:latin typeface="+mn-lt"/>
                        </a:rPr>
                        <a:t>mineralization </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3x 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Organic C fractions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l" fontAlgn="b"/>
                      <a:r>
                        <a:rPr lang="it-IT" sz="900" b="0" i="0" u="none" strike="noStrike" dirty="0" err="1" smtClean="0">
                          <a:solidFill>
                            <a:srgbClr val="000000"/>
                          </a:solidFill>
                          <a:effectLst/>
                          <a:latin typeface="+mn-lt"/>
                        </a:rPr>
                        <a:t>Every</a:t>
                      </a:r>
                      <a:r>
                        <a:rPr lang="it-IT" sz="900" b="0" i="0" u="none" strike="noStrike" dirty="0" smtClean="0">
                          <a:solidFill>
                            <a:srgbClr val="000000"/>
                          </a:solidFill>
                          <a:effectLst/>
                          <a:latin typeface="+mn-lt"/>
                        </a:rPr>
                        <a:t> 10 y</a:t>
                      </a:r>
                      <a:endParaRPr lang="it-IT"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a:solidFill>
                            <a:srgbClr val="000000"/>
                          </a:solidFill>
                          <a:effectLst/>
                          <a:latin typeface="+mn-lt"/>
                        </a:rPr>
                        <a:t>Temperature</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 soil sampling event</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a:solidFill>
                            <a:srgbClr val="000000"/>
                          </a:solidFill>
                          <a:effectLst/>
                          <a:latin typeface="+mn-lt"/>
                        </a:rPr>
                        <a:t>Moisture</a:t>
                      </a:r>
                    </a:p>
                  </a:txBody>
                  <a:tcPr marL="12700" marR="12700" marT="12700" marB="0" anchor="b">
                    <a:lnL>
                      <a:noFill/>
                    </a:lnL>
                    <a:lnR>
                      <a:noFill/>
                    </a:lnR>
                    <a:lnT>
                      <a:noFill/>
                    </a:lnT>
                    <a:lnB>
                      <a:noFill/>
                    </a:lnB>
                  </a:tcPr>
                </a:tc>
                <a:tc>
                  <a:txBody>
                    <a:bodyPr/>
                    <a:lstStyle/>
                    <a:p>
                      <a:pPr algn="l" fontAlgn="b"/>
                      <a:r>
                        <a:rPr lang="en-US" sz="900" b="0" i="0" u="none" strike="noStrike" dirty="0" smtClean="0">
                          <a:solidFill>
                            <a:srgbClr val="000000"/>
                          </a:solidFill>
                          <a:effectLst/>
                          <a:latin typeface="+mn-lt"/>
                        </a:rPr>
                        <a:t>Every soil sampling event</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bl>
          </a:graphicData>
        </a:graphic>
      </p:graphicFrame>
      <p:sp>
        <p:nvSpPr>
          <p:cNvPr id="25" name="TextBox 24"/>
          <p:cNvSpPr txBox="1"/>
          <p:nvPr/>
        </p:nvSpPr>
        <p:spPr>
          <a:xfrm rot="16200000">
            <a:off x="3731533" y="2093076"/>
            <a:ext cx="1282084" cy="430887"/>
          </a:xfrm>
          <a:prstGeom prst="rect">
            <a:avLst/>
          </a:prstGeom>
          <a:noFill/>
        </p:spPr>
        <p:txBody>
          <a:bodyPr wrap="square" rtlCol="0">
            <a:spAutoFit/>
          </a:bodyPr>
          <a:lstStyle/>
          <a:p>
            <a:pPr algn="ctr"/>
            <a:r>
              <a:rPr lang="en-US" sz="1100" dirty="0" smtClean="0"/>
              <a:t>Microbial Measurements</a:t>
            </a:r>
            <a:endParaRPr lang="en-US" sz="1100" dirty="0"/>
          </a:p>
        </p:txBody>
      </p:sp>
      <p:sp>
        <p:nvSpPr>
          <p:cNvPr id="26" name="TextBox 25"/>
          <p:cNvSpPr txBox="1"/>
          <p:nvPr/>
        </p:nvSpPr>
        <p:spPr>
          <a:xfrm rot="16200000">
            <a:off x="3731990" y="4678297"/>
            <a:ext cx="1282084" cy="430887"/>
          </a:xfrm>
          <a:prstGeom prst="rect">
            <a:avLst/>
          </a:prstGeom>
          <a:noFill/>
        </p:spPr>
        <p:txBody>
          <a:bodyPr wrap="square" rtlCol="0">
            <a:spAutoFit/>
          </a:bodyPr>
          <a:lstStyle/>
          <a:p>
            <a:pPr algn="ctr"/>
            <a:r>
              <a:rPr lang="en-US" sz="1100" dirty="0" smtClean="0"/>
              <a:t>Biogeochemical Measurements</a:t>
            </a:r>
            <a:endParaRPr lang="en-US" sz="1100" dirty="0"/>
          </a:p>
        </p:txBody>
      </p:sp>
      <p:sp>
        <p:nvSpPr>
          <p:cNvPr id="27" name="TextBox 26"/>
          <p:cNvSpPr txBox="1"/>
          <p:nvPr/>
        </p:nvSpPr>
        <p:spPr>
          <a:xfrm>
            <a:off x="6277949" y="6435876"/>
            <a:ext cx="2122007" cy="646331"/>
          </a:xfrm>
          <a:prstGeom prst="rect">
            <a:avLst/>
          </a:prstGeom>
          <a:solidFill>
            <a:schemeClr val="accent6">
              <a:lumMod val="60000"/>
              <a:lumOff val="40000"/>
            </a:schemeClr>
          </a:solidFill>
        </p:spPr>
        <p:txBody>
          <a:bodyPr wrap="square" rtlCol="0">
            <a:spAutoFit/>
          </a:bodyPr>
          <a:lstStyle/>
          <a:p>
            <a:r>
              <a:rPr lang="en-US" sz="1200" dirty="0" smtClean="0"/>
              <a:t>All NEON data will be made publicly available via a web portal following initial QA/QC</a:t>
            </a:r>
            <a:endParaRPr lang="en-US" sz="1200" dirty="0"/>
          </a:p>
        </p:txBody>
      </p:sp>
      <p:sp>
        <p:nvSpPr>
          <p:cNvPr id="28" name="Rectangle 27"/>
          <p:cNvSpPr/>
          <p:nvPr/>
        </p:nvSpPr>
        <p:spPr>
          <a:xfrm>
            <a:off x="224468" y="6825266"/>
            <a:ext cx="4195962" cy="369332"/>
          </a:xfrm>
          <a:prstGeom prst="rect">
            <a:avLst/>
          </a:prstGeom>
        </p:spPr>
        <p:txBody>
          <a:bodyPr wrap="square">
            <a:spAutoFit/>
          </a:bodyPr>
          <a:lstStyle/>
          <a:p>
            <a:r>
              <a:rPr lang="en-US" sz="900" kern="1200" dirty="0" err="1" smtClean="0">
                <a:solidFill>
                  <a:schemeClr val="tx1"/>
                </a:solidFill>
                <a:effectLst/>
                <a:latin typeface="+mn-lt"/>
                <a:ea typeface="+mn-ea"/>
                <a:cs typeface="+mn-cs"/>
              </a:rPr>
              <a:t>Vitousek</a:t>
            </a:r>
            <a:r>
              <a:rPr lang="en-US" sz="900" kern="1200" dirty="0" smtClean="0">
                <a:solidFill>
                  <a:schemeClr val="tx1"/>
                </a:solidFill>
                <a:effectLst/>
                <a:latin typeface="+mn-lt"/>
                <a:ea typeface="+mn-ea"/>
                <a:cs typeface="+mn-cs"/>
              </a:rPr>
              <a:t>, P.M., H.A. Mooney, J. </a:t>
            </a:r>
            <a:r>
              <a:rPr lang="en-US" sz="900" kern="1200" dirty="0" err="1" smtClean="0">
                <a:solidFill>
                  <a:schemeClr val="tx1"/>
                </a:solidFill>
                <a:effectLst/>
                <a:latin typeface="+mn-lt"/>
                <a:ea typeface="+mn-ea"/>
                <a:cs typeface="+mn-cs"/>
              </a:rPr>
              <a:t>Lubchenco</a:t>
            </a:r>
            <a:r>
              <a:rPr lang="en-US" sz="900" kern="1200" dirty="0" smtClean="0">
                <a:solidFill>
                  <a:schemeClr val="tx1"/>
                </a:solidFill>
                <a:effectLst/>
                <a:latin typeface="+mn-lt"/>
                <a:ea typeface="+mn-ea"/>
                <a:cs typeface="+mn-cs"/>
              </a:rPr>
              <a:t>, and J.M. </a:t>
            </a:r>
            <a:r>
              <a:rPr lang="en-US" sz="900" kern="1200" dirty="0" err="1" smtClean="0">
                <a:solidFill>
                  <a:schemeClr val="tx1"/>
                </a:solidFill>
                <a:effectLst/>
                <a:latin typeface="+mn-lt"/>
                <a:ea typeface="+mn-ea"/>
                <a:cs typeface="+mn-cs"/>
              </a:rPr>
              <a:t>Melillo</a:t>
            </a:r>
            <a:r>
              <a:rPr lang="en-US" sz="900" kern="1200" dirty="0" smtClean="0">
                <a:solidFill>
                  <a:schemeClr val="tx1"/>
                </a:solidFill>
                <a:effectLst/>
                <a:latin typeface="+mn-lt"/>
                <a:ea typeface="+mn-ea"/>
                <a:cs typeface="+mn-cs"/>
              </a:rPr>
              <a:t>. 1997. Human domination of Earth’s ecosystems. Science 277(5325): 494-499.</a:t>
            </a:r>
            <a:endParaRPr lang="en-US" sz="900" kern="1200" dirty="0">
              <a:solidFill>
                <a:schemeClr val="tx1"/>
              </a:solidFill>
              <a:effectLst/>
              <a:latin typeface="+mn-lt"/>
              <a:ea typeface="+mn-ea"/>
              <a:cs typeface="+mn-cs"/>
            </a:endParaRPr>
          </a:p>
        </p:txBody>
      </p:sp>
      <p:sp>
        <p:nvSpPr>
          <p:cNvPr id="15" name="Rectangle 14"/>
          <p:cNvSpPr/>
          <p:nvPr/>
        </p:nvSpPr>
        <p:spPr>
          <a:xfrm>
            <a:off x="1011920" y="3320190"/>
            <a:ext cx="220380" cy="228600"/>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50695" y="2732195"/>
            <a:ext cx="1385276" cy="600164"/>
          </a:xfrm>
          <a:prstGeom prst="rect">
            <a:avLst/>
          </a:prstGeom>
          <a:noFill/>
        </p:spPr>
        <p:txBody>
          <a:bodyPr wrap="square" rtlCol="0">
            <a:spAutoFit/>
          </a:bodyPr>
          <a:lstStyle/>
          <a:p>
            <a:r>
              <a:rPr lang="en-US" sz="1100" dirty="0" smtClean="0"/>
              <a:t>Organic soils are collected as square “brownies”</a:t>
            </a:r>
            <a:endParaRPr lang="en-US" sz="1100" dirty="0"/>
          </a:p>
        </p:txBody>
      </p:sp>
      <p:sp>
        <p:nvSpPr>
          <p:cNvPr id="29" name="TextBox 28"/>
          <p:cNvSpPr txBox="1"/>
          <p:nvPr/>
        </p:nvSpPr>
        <p:spPr>
          <a:xfrm>
            <a:off x="636562" y="4898439"/>
            <a:ext cx="1385276" cy="600164"/>
          </a:xfrm>
          <a:prstGeom prst="rect">
            <a:avLst/>
          </a:prstGeom>
          <a:noFill/>
        </p:spPr>
        <p:txBody>
          <a:bodyPr wrap="square" rtlCol="0">
            <a:spAutoFit/>
          </a:bodyPr>
          <a:lstStyle/>
          <a:p>
            <a:r>
              <a:rPr lang="en-US" sz="1100" dirty="0" smtClean="0"/>
              <a:t>Mineral soils are collected with a coring device</a:t>
            </a:r>
            <a:endParaRPr lang="en-US" sz="1100" dirty="0"/>
          </a:p>
        </p:txBody>
      </p:sp>
      <p:sp>
        <p:nvSpPr>
          <p:cNvPr id="20" name="Rectangle 19"/>
          <p:cNvSpPr/>
          <p:nvPr/>
        </p:nvSpPr>
        <p:spPr>
          <a:xfrm>
            <a:off x="2222500" y="3643615"/>
            <a:ext cx="1816100" cy="1854200"/>
          </a:xfrm>
          <a:prstGeom prst="rect">
            <a:avLst/>
          </a:prstGeom>
          <a:solidFill>
            <a:schemeClr val="accent6">
              <a:lumMod val="40000"/>
              <a:lumOff val="60000"/>
              <a:alpha val="1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893034" y="5238001"/>
            <a:ext cx="1180588" cy="261610"/>
          </a:xfrm>
          <a:prstGeom prst="rect">
            <a:avLst/>
          </a:prstGeom>
          <a:noFill/>
        </p:spPr>
        <p:txBody>
          <a:bodyPr wrap="none" rtlCol="0">
            <a:spAutoFit/>
          </a:bodyPr>
          <a:lstStyle/>
          <a:p>
            <a:r>
              <a:rPr lang="en-US" sz="1100" dirty="0" smtClean="0"/>
              <a:t>20x20m subplot</a:t>
            </a:r>
            <a:endParaRPr lang="en-US" sz="1100" dirty="0"/>
          </a:p>
        </p:txBody>
      </p:sp>
    </p:spTree>
    <p:extLst>
      <p:ext uri="{BB962C8B-B14F-4D97-AF65-F5344CB8AC3E}">
        <p14:creationId xmlns:p14="http://schemas.microsoft.com/office/powerpoint/2010/main" val="243174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83" y="225119"/>
            <a:ext cx="7395070" cy="349098"/>
          </a:xfrm>
          <a:prstGeom prst="rect">
            <a:avLst/>
          </a:prstGeom>
          <a:noFill/>
        </p:spPr>
        <p:txBody>
          <a:bodyPr wrap="square" lIns="101882" tIns="50941" rIns="101882" bIns="50941" rtlCol="0">
            <a:spAutoFit/>
          </a:bodyPr>
          <a:lstStyle/>
          <a:p>
            <a:r>
              <a:rPr lang="en-US" sz="1600" b="1" dirty="0" smtClean="0">
                <a:solidFill>
                  <a:schemeClr val="accent4"/>
                </a:solidFill>
                <a:latin typeface="Century Gothic"/>
                <a:cs typeface="Century Gothic"/>
              </a:rPr>
              <a:t>NEON plant biomass, productivity, and biogeochemistry design</a:t>
            </a:r>
            <a:endParaRPr lang="en-US" sz="1600" b="1" dirty="0">
              <a:solidFill>
                <a:schemeClr val="accent4"/>
              </a:solidFill>
              <a:latin typeface="Century Gothic"/>
              <a:cs typeface="Century Gothic"/>
            </a:endParaRPr>
          </a:p>
        </p:txBody>
      </p:sp>
      <p:graphicFrame>
        <p:nvGraphicFramePr>
          <p:cNvPr id="29" name="Table 28"/>
          <p:cNvGraphicFramePr>
            <a:graphicFrameLocks noGrp="1"/>
          </p:cNvGraphicFramePr>
          <p:nvPr>
            <p:extLst>
              <p:ext uri="{D42A27DB-BD31-4B8C-83A1-F6EECF244321}">
                <p14:modId xmlns:p14="http://schemas.microsoft.com/office/powerpoint/2010/main" val="3425154787"/>
              </p:ext>
            </p:extLst>
          </p:nvPr>
        </p:nvGraphicFramePr>
        <p:xfrm>
          <a:off x="1475464" y="5601277"/>
          <a:ext cx="1943827" cy="1498600"/>
        </p:xfrm>
        <a:graphic>
          <a:graphicData uri="http://schemas.openxmlformats.org/drawingml/2006/table">
            <a:tbl>
              <a:tblPr/>
              <a:tblGrid>
                <a:gridCol w="966888"/>
                <a:gridCol w="976939"/>
              </a:tblGrid>
              <a:tr h="137648">
                <a:tc>
                  <a:txBody>
                    <a:bodyPr/>
                    <a:lstStyle/>
                    <a:p>
                      <a:pPr algn="ctr" fontAlgn="b"/>
                      <a:r>
                        <a:rPr lang="en-US" sz="900" b="0" i="0" u="none" strike="noStrike" dirty="0">
                          <a:solidFill>
                            <a:srgbClr val="000000"/>
                          </a:solidFill>
                          <a:effectLst/>
                          <a:latin typeface="+mn-lt"/>
                        </a:rPr>
                        <a:t>Measurement</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Frequency</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648">
                <a:tc>
                  <a:txBody>
                    <a:bodyPr/>
                    <a:lstStyle/>
                    <a:p>
                      <a:pPr algn="l" fontAlgn="b"/>
                      <a:r>
                        <a:rPr lang="en-US" sz="900" b="0" i="0" u="none" strike="noStrike" dirty="0" smtClean="0">
                          <a:solidFill>
                            <a:srgbClr val="000000"/>
                          </a:solidFill>
                          <a:effectLst/>
                          <a:latin typeface="+mn-lt"/>
                        </a:rPr>
                        <a:t>Total C*</a:t>
                      </a:r>
                      <a:endParaRPr lang="en-US" sz="900" b="0" i="0" u="none" strike="noStrike" dirty="0">
                        <a:solidFill>
                          <a:srgbClr val="000000"/>
                        </a:solidFill>
                        <a:effectLst/>
                        <a:latin typeface="+mn-lt"/>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37648">
                <a:tc>
                  <a:txBody>
                    <a:bodyPr/>
                    <a:lstStyle/>
                    <a:p>
                      <a:pPr algn="l" fontAlgn="b"/>
                      <a:r>
                        <a:rPr lang="en-US" sz="900" b="0" i="0" u="none" strike="noStrike" dirty="0" smtClean="0">
                          <a:solidFill>
                            <a:srgbClr val="000000"/>
                          </a:solidFill>
                          <a:effectLst/>
                          <a:latin typeface="+mn-lt"/>
                        </a:rPr>
                        <a:t>Total</a:t>
                      </a:r>
                      <a:r>
                        <a:rPr lang="en-US" sz="900" b="0" i="0" u="none" strike="noStrike" baseline="0" dirty="0" smtClean="0">
                          <a:solidFill>
                            <a:srgbClr val="000000"/>
                          </a:solidFill>
                          <a:effectLst/>
                          <a:latin typeface="+mn-lt"/>
                        </a:rPr>
                        <a:t> N*</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smtClean="0">
                          <a:solidFill>
                            <a:srgbClr val="000000"/>
                          </a:solidFill>
                          <a:effectLst/>
                          <a:latin typeface="+mn-lt"/>
                        </a:rPr>
                        <a:t>Every</a:t>
                      </a:r>
                      <a:r>
                        <a:rPr lang="en-US" sz="900" b="0" i="0" u="none" strike="noStrike" baseline="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Total 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Total P</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δ13C*</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δ15N*</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Chlorophyll</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smtClean="0">
                          <a:solidFill>
                            <a:srgbClr val="000000"/>
                          </a:solidFill>
                          <a:effectLst/>
                          <a:latin typeface="+mn-lt"/>
                        </a:rPr>
                        <a:t>Lignin</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r h="137648">
                <a:tc>
                  <a:txBody>
                    <a:bodyPr/>
                    <a:lstStyle/>
                    <a:p>
                      <a:pPr algn="l" fontAlgn="b"/>
                      <a:r>
                        <a:rPr lang="en-US" sz="900" b="0" i="0" u="none" strike="noStrike" dirty="0" err="1" smtClean="0">
                          <a:solidFill>
                            <a:srgbClr val="000000"/>
                          </a:solidFill>
                          <a:effectLst/>
                          <a:latin typeface="+mn-lt"/>
                        </a:rPr>
                        <a:t>Cations</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c>
                  <a:txBody>
                    <a:bodyPr/>
                    <a:lstStyle/>
                    <a:p>
                      <a:pPr algn="ctr" fontAlgn="b"/>
                      <a:r>
                        <a:rPr lang="en-US" sz="900" b="0" i="0" u="none" strike="noStrike" dirty="0" smtClean="0">
                          <a:solidFill>
                            <a:srgbClr val="000000"/>
                          </a:solidFill>
                          <a:effectLst/>
                          <a:latin typeface="+mn-lt"/>
                        </a:rPr>
                        <a:t>Every</a:t>
                      </a:r>
                      <a:r>
                        <a:rPr lang="en-US" sz="900" b="0" i="0" u="none" strike="noStrike" baseline="0" dirty="0" smtClean="0">
                          <a:solidFill>
                            <a:srgbClr val="000000"/>
                          </a:solidFill>
                          <a:effectLst/>
                          <a:latin typeface="+mn-lt"/>
                        </a:rPr>
                        <a:t> 5 y</a:t>
                      </a:r>
                      <a:endParaRPr lang="en-US" sz="900" b="0" i="0" u="none" strike="noStrike" dirty="0">
                        <a:solidFill>
                          <a:srgbClr val="000000"/>
                        </a:solidFill>
                        <a:effectLst/>
                        <a:latin typeface="+mn-lt"/>
                      </a:endParaRPr>
                    </a:p>
                  </a:txBody>
                  <a:tcPr marL="12700" marR="12700" marT="12700" marB="0" anchor="b">
                    <a:lnL>
                      <a:noFill/>
                    </a:lnL>
                    <a:lnR>
                      <a:noFill/>
                    </a:lnR>
                    <a:lnT>
                      <a:noFill/>
                    </a:lnT>
                    <a:lnB>
                      <a:noFill/>
                    </a:lnB>
                  </a:tcPr>
                </a:tc>
              </a:tr>
            </a:tbl>
          </a:graphicData>
        </a:graphic>
      </p:graphicFrame>
      <p:sp>
        <p:nvSpPr>
          <p:cNvPr id="30" name="TextBox 29"/>
          <p:cNvSpPr txBox="1"/>
          <p:nvPr/>
        </p:nvSpPr>
        <p:spPr>
          <a:xfrm>
            <a:off x="130259" y="5170390"/>
            <a:ext cx="4222547" cy="430887"/>
          </a:xfrm>
          <a:prstGeom prst="rect">
            <a:avLst/>
          </a:prstGeom>
          <a:noFill/>
        </p:spPr>
        <p:txBody>
          <a:bodyPr wrap="square" rtlCol="0">
            <a:spAutoFit/>
          </a:bodyPr>
          <a:lstStyle/>
          <a:p>
            <a:pPr algn="ctr"/>
            <a:r>
              <a:rPr lang="en-US" sz="1100" b="1" dirty="0" smtClean="0"/>
              <a:t>Chemical measurements of sun-lit foliage </a:t>
            </a:r>
          </a:p>
          <a:p>
            <a:pPr algn="ctr"/>
            <a:r>
              <a:rPr lang="en-US" sz="1100" b="1" dirty="0" smtClean="0"/>
              <a:t>(*applies to litter and roots)</a:t>
            </a:r>
            <a:endParaRPr lang="en-US" sz="1100" b="1" dirty="0"/>
          </a:p>
        </p:txBody>
      </p:sp>
      <p:sp>
        <p:nvSpPr>
          <p:cNvPr id="8" name="TextBox 7"/>
          <p:cNvSpPr txBox="1"/>
          <p:nvPr/>
        </p:nvSpPr>
        <p:spPr>
          <a:xfrm>
            <a:off x="324128" y="804593"/>
            <a:ext cx="4676207" cy="430887"/>
          </a:xfrm>
          <a:prstGeom prst="rect">
            <a:avLst/>
          </a:prstGeom>
          <a:noFill/>
        </p:spPr>
        <p:txBody>
          <a:bodyPr wrap="square" rtlCol="0">
            <a:spAutoFit/>
          </a:bodyPr>
          <a:lstStyle/>
          <a:p>
            <a:r>
              <a:rPr lang="en-US" sz="1100" b="1" dirty="0" smtClean="0"/>
              <a:t>Key foci of the sampling design supported by plot-based field measurements (black text), and by instrumentation (</a:t>
            </a:r>
            <a:r>
              <a:rPr lang="en-US" sz="1100" b="1" dirty="0" smtClean="0">
                <a:solidFill>
                  <a:srgbClr val="930000"/>
                </a:solidFill>
              </a:rPr>
              <a:t>red text</a:t>
            </a:r>
            <a:r>
              <a:rPr lang="en-US" sz="1100" b="1" dirty="0" smtClean="0"/>
              <a:t>).</a:t>
            </a:r>
            <a:endParaRPr lang="en-US" sz="1100" b="1" dirty="0"/>
          </a:p>
        </p:txBody>
      </p:sp>
      <p:sp>
        <p:nvSpPr>
          <p:cNvPr id="12" name="TextBox 11"/>
          <p:cNvSpPr txBox="1"/>
          <p:nvPr/>
        </p:nvSpPr>
        <p:spPr>
          <a:xfrm>
            <a:off x="4815800" y="804593"/>
            <a:ext cx="4676207" cy="430887"/>
          </a:xfrm>
          <a:prstGeom prst="rect">
            <a:avLst/>
          </a:prstGeom>
          <a:noFill/>
        </p:spPr>
        <p:txBody>
          <a:bodyPr wrap="square" rtlCol="0">
            <a:spAutoFit/>
          </a:bodyPr>
          <a:lstStyle/>
          <a:p>
            <a:pPr algn="ctr"/>
            <a:r>
              <a:rPr lang="en-US" sz="1100" b="1" dirty="0" smtClean="0"/>
              <a:t>Biomass, productivity, and biogeochemistry data originate from Distributed, Gradient, and Tower Plots</a:t>
            </a:r>
            <a:endParaRPr lang="en-US" sz="1100" b="1" dirty="0"/>
          </a:p>
        </p:txBody>
      </p:sp>
      <p:graphicFrame>
        <p:nvGraphicFramePr>
          <p:cNvPr id="7" name="Table 6"/>
          <p:cNvGraphicFramePr>
            <a:graphicFrameLocks noGrp="1"/>
          </p:cNvGraphicFramePr>
          <p:nvPr>
            <p:extLst>
              <p:ext uri="{D42A27DB-BD31-4B8C-83A1-F6EECF244321}">
                <p14:modId xmlns:p14="http://schemas.microsoft.com/office/powerpoint/2010/main" val="2116439605"/>
              </p:ext>
            </p:extLst>
          </p:nvPr>
        </p:nvGraphicFramePr>
        <p:xfrm>
          <a:off x="4438609" y="4004601"/>
          <a:ext cx="5526167" cy="3165511"/>
        </p:xfrm>
        <a:graphic>
          <a:graphicData uri="http://schemas.openxmlformats.org/drawingml/2006/table">
            <a:tbl>
              <a:tblPr firstRow="1" bandRow="1">
                <a:tableStyleId>{5C22544A-7EE6-4342-B048-85BDC9FD1C3A}</a:tableStyleId>
              </a:tblPr>
              <a:tblGrid>
                <a:gridCol w="1488632"/>
                <a:gridCol w="2185543"/>
                <a:gridCol w="1851992"/>
              </a:tblGrid>
              <a:tr h="248786">
                <a:tc>
                  <a:txBody>
                    <a:bodyPr/>
                    <a:lstStyle/>
                    <a:p>
                      <a:r>
                        <a:rPr lang="en-US" sz="900"/>
                        <a:t>Vegetation component</a:t>
                      </a:r>
                    </a:p>
                  </a:txBody>
                  <a:tcPr/>
                </a:tc>
                <a:tc>
                  <a:txBody>
                    <a:bodyPr/>
                    <a:lstStyle/>
                    <a:p>
                      <a:r>
                        <a:rPr lang="en-US" sz="900"/>
                        <a:t>Sampling frequency</a:t>
                      </a:r>
                    </a:p>
                  </a:txBody>
                  <a:tcPr/>
                </a:tc>
                <a:tc>
                  <a:txBody>
                    <a:bodyPr/>
                    <a:lstStyle/>
                    <a:p>
                      <a:r>
                        <a:rPr lang="en-US" sz="900" dirty="0"/>
                        <a:t>Spatial extent</a:t>
                      </a:r>
                    </a:p>
                  </a:txBody>
                  <a:tcPr/>
                </a:tc>
              </a:tr>
              <a:tr h="491818">
                <a:tc>
                  <a:txBody>
                    <a:bodyPr/>
                    <a:lstStyle/>
                    <a:p>
                      <a:r>
                        <a:rPr lang="en-US" sz="900"/>
                        <a:t>Vegetation structure, woody stems</a:t>
                      </a:r>
                    </a:p>
                  </a:txBody>
                  <a:tcPr/>
                </a:tc>
                <a:tc>
                  <a:txBody>
                    <a:bodyPr/>
                    <a:lstStyle/>
                    <a:p>
                      <a:pPr marL="119063" indent="-117475">
                        <a:buFont typeface="Arial"/>
                        <a:buChar char="•"/>
                      </a:pPr>
                      <a:r>
                        <a:rPr lang="en-US" sz="900"/>
                        <a:t>Annual (Tower plots)</a:t>
                      </a:r>
                    </a:p>
                    <a:p>
                      <a:pPr marL="119063" indent="-117475">
                        <a:buFont typeface="Arial"/>
                        <a:buChar char="•"/>
                      </a:pPr>
                      <a:r>
                        <a:rPr lang="en-US" sz="900"/>
                        <a:t>Every</a:t>
                      </a:r>
                      <a:r>
                        <a:rPr lang="en-US" sz="900" baseline="0"/>
                        <a:t> 3 y (Distributed/ Gradient plots)</a:t>
                      </a:r>
                      <a:endParaRPr lang="en-US" sz="900"/>
                    </a:p>
                  </a:txBody>
                  <a:tcPr/>
                </a:tc>
                <a:tc>
                  <a:txBody>
                    <a:bodyPr/>
                    <a:lstStyle/>
                    <a:p>
                      <a:pPr marL="119063" indent="-117475">
                        <a:buFont typeface="Arial"/>
                        <a:buChar char="•"/>
                      </a:pPr>
                      <a:r>
                        <a:rPr lang="en-US" sz="900"/>
                        <a:t>Tower plots</a:t>
                      </a:r>
                    </a:p>
                    <a:p>
                      <a:pPr marL="119063" indent="-117475">
                        <a:buFont typeface="Arial"/>
                        <a:buChar char="•"/>
                      </a:pPr>
                      <a:r>
                        <a:rPr lang="en-US" sz="900"/>
                        <a:t>Distributed plots (max n=20)</a:t>
                      </a:r>
                    </a:p>
                    <a:p>
                      <a:pPr marL="119063" indent="-117475">
                        <a:buFont typeface="Arial"/>
                        <a:buChar char="•"/>
                      </a:pPr>
                      <a:r>
                        <a:rPr lang="en-US" sz="900"/>
                        <a:t>Gradient plots (if necessary)</a:t>
                      </a:r>
                    </a:p>
                  </a:txBody>
                  <a:tcPr/>
                </a:tc>
              </a:tr>
              <a:tr h="357686">
                <a:tc>
                  <a:txBody>
                    <a:bodyPr/>
                    <a:lstStyle/>
                    <a:p>
                      <a:r>
                        <a:rPr lang="en-US" sz="900"/>
                        <a:t>Herbaceous plants</a:t>
                      </a:r>
                    </a:p>
                  </a:txBody>
                  <a:tcPr/>
                </a:tc>
                <a:tc>
                  <a:txBody>
                    <a:bodyPr/>
                    <a:lstStyle/>
                    <a:p>
                      <a:r>
                        <a:rPr lang="en-US" sz="900"/>
                        <a:t>1X-2X </a:t>
                      </a:r>
                      <a:r>
                        <a:rPr lang="en-US" sz="900" baseline="0"/>
                        <a:t>per year</a:t>
                      </a:r>
                      <a:endParaRPr lang="en-US" sz="900"/>
                    </a:p>
                  </a:txBody>
                  <a:tcPr/>
                </a:tc>
                <a:tc>
                  <a:txBody>
                    <a:bodyPr/>
                    <a:lstStyle/>
                    <a:p>
                      <a:pPr marL="119063" indent="-117475">
                        <a:buFont typeface="Arial"/>
                        <a:buChar char="•"/>
                      </a:pPr>
                      <a:r>
                        <a:rPr lang="en-US" sz="900" dirty="0"/>
                        <a:t>Tower plots</a:t>
                      </a:r>
                    </a:p>
                    <a:p>
                      <a:pPr marL="119063" indent="-117475">
                        <a:buFont typeface="Arial"/>
                        <a:buChar char="•"/>
                      </a:pPr>
                      <a:r>
                        <a:rPr lang="en-US" sz="900" dirty="0"/>
                        <a:t>Distributed plots (max n=20</a:t>
                      </a:r>
                      <a:r>
                        <a:rPr lang="en-US" sz="900" dirty="0" smtClean="0"/>
                        <a:t>)</a:t>
                      </a:r>
                    </a:p>
                    <a:p>
                      <a:pPr marL="119063" indent="-117475">
                        <a:buFont typeface="Arial"/>
                        <a:buChar char="•"/>
                      </a:pPr>
                      <a:r>
                        <a:rPr lang="en-US" sz="900" dirty="0" smtClean="0"/>
                        <a:t>Chemistry every 5 y</a:t>
                      </a:r>
                      <a:endParaRPr lang="en-US" sz="900" dirty="0"/>
                    </a:p>
                  </a:txBody>
                  <a:tcPr/>
                </a:tc>
              </a:tr>
              <a:tr h="357686">
                <a:tc>
                  <a:txBody>
                    <a:bodyPr/>
                    <a:lstStyle/>
                    <a:p>
                      <a:r>
                        <a:rPr lang="en-US" sz="900"/>
                        <a:t>Mat-forming bryophytes</a:t>
                      </a:r>
                    </a:p>
                  </a:txBody>
                  <a:tcPr/>
                </a:tc>
                <a:tc>
                  <a:txBody>
                    <a:bodyPr/>
                    <a:lstStyle/>
                    <a:p>
                      <a:r>
                        <a:rPr lang="en-US" sz="900" dirty="0"/>
                        <a:t>Annual</a:t>
                      </a:r>
                    </a:p>
                  </a:txBody>
                  <a:tcPr/>
                </a:tc>
                <a:tc>
                  <a:txBody>
                    <a:bodyPr/>
                    <a:lstStyle/>
                    <a:p>
                      <a:pPr marL="1588" indent="0">
                        <a:buFont typeface="Arial"/>
                        <a:buNone/>
                      </a:pPr>
                      <a:r>
                        <a:rPr lang="en-US" sz="900"/>
                        <a:t>Tower plots</a:t>
                      </a:r>
                    </a:p>
                  </a:txBody>
                  <a:tcPr/>
                </a:tc>
              </a:tr>
              <a:tr h="357686">
                <a:tc>
                  <a:txBody>
                    <a:bodyPr/>
                    <a:lstStyle/>
                    <a:p>
                      <a:r>
                        <a:rPr lang="en-US" sz="900"/>
                        <a:t>Litter, fine woody debris</a:t>
                      </a:r>
                    </a:p>
                  </a:txBody>
                  <a:tcPr/>
                </a:tc>
                <a:tc>
                  <a:txBody>
                    <a:bodyPr/>
                    <a:lstStyle/>
                    <a:p>
                      <a:r>
                        <a:rPr lang="en-US" sz="900"/>
                        <a:t>Every 8 wks;</a:t>
                      </a:r>
                      <a:r>
                        <a:rPr lang="en-US" sz="900" baseline="0"/>
                        <a:t> every 2 wk for deciduous in autumn</a:t>
                      </a:r>
                      <a:endParaRPr lang="en-US" sz="900"/>
                    </a:p>
                  </a:txBody>
                  <a:tcPr/>
                </a:tc>
                <a:tc>
                  <a:txBody>
                    <a:bodyPr/>
                    <a:lstStyle/>
                    <a:p>
                      <a:pPr marL="1588" indent="0">
                        <a:buFont typeface="Arial"/>
                        <a:buNone/>
                      </a:pPr>
                      <a:r>
                        <a:rPr lang="en-US" sz="900" dirty="0"/>
                        <a:t>Tower </a:t>
                      </a:r>
                      <a:r>
                        <a:rPr lang="en-US" sz="900" dirty="0" smtClean="0"/>
                        <a:t>plots; chemistry every 5 y</a:t>
                      </a:r>
                      <a:endParaRPr lang="en-US" sz="900" dirty="0"/>
                    </a:p>
                  </a:txBody>
                  <a:tcPr/>
                </a:tc>
              </a:tr>
              <a:tr h="357686">
                <a:tc>
                  <a:txBody>
                    <a:bodyPr/>
                    <a:lstStyle/>
                    <a:p>
                      <a:r>
                        <a:rPr lang="en-US" sz="900"/>
                        <a:t>Coarse woody debris</a:t>
                      </a:r>
                    </a:p>
                  </a:txBody>
                  <a:tcPr/>
                </a:tc>
                <a:tc>
                  <a:txBody>
                    <a:bodyPr/>
                    <a:lstStyle/>
                    <a:p>
                      <a:pPr marL="1588" indent="0">
                        <a:buFont typeface="Arial"/>
                        <a:buNone/>
                      </a:pPr>
                      <a:r>
                        <a:rPr lang="en-US" sz="900"/>
                        <a:t>Every 5</a:t>
                      </a:r>
                      <a:r>
                        <a:rPr lang="en-US" sz="900" baseline="0"/>
                        <a:t> y</a:t>
                      </a:r>
                      <a:endParaRPr lang="en-US" sz="900"/>
                    </a:p>
                  </a:txBody>
                  <a:tcPr/>
                </a:tc>
                <a:tc>
                  <a:txBody>
                    <a:bodyPr/>
                    <a:lstStyle/>
                    <a:p>
                      <a:pPr marL="119063" indent="-117475">
                        <a:buFont typeface="Arial"/>
                        <a:buChar char="•"/>
                      </a:pPr>
                      <a:r>
                        <a:rPr lang="en-US" sz="900"/>
                        <a:t>Tower plots</a:t>
                      </a:r>
                    </a:p>
                    <a:p>
                      <a:pPr marL="119063" indent="-117475">
                        <a:buFont typeface="Arial"/>
                        <a:buChar char="•"/>
                      </a:pPr>
                      <a:r>
                        <a:rPr lang="en-US" sz="900"/>
                        <a:t>Distributed Plots (max</a:t>
                      </a:r>
                      <a:r>
                        <a:rPr lang="en-US" sz="900" baseline="0"/>
                        <a:t> n=20)</a:t>
                      </a:r>
                      <a:endParaRPr lang="en-US" sz="900"/>
                    </a:p>
                  </a:txBody>
                  <a:tcPr/>
                </a:tc>
              </a:tr>
              <a:tr h="248786">
                <a:tc>
                  <a:txBody>
                    <a:bodyPr/>
                    <a:lstStyle/>
                    <a:p>
                      <a:r>
                        <a:rPr lang="en-US" sz="900"/>
                        <a:t>Belowground</a:t>
                      </a:r>
                      <a:r>
                        <a:rPr lang="en-US" sz="900" baseline="0"/>
                        <a:t> biomass</a:t>
                      </a:r>
                      <a:endParaRPr lang="en-US" sz="900"/>
                    </a:p>
                  </a:txBody>
                  <a:tcPr/>
                </a:tc>
                <a:tc>
                  <a:txBody>
                    <a:bodyPr/>
                    <a:lstStyle/>
                    <a:p>
                      <a:r>
                        <a:rPr lang="en-US" sz="900"/>
                        <a:t>Annual</a:t>
                      </a:r>
                    </a:p>
                  </a:txBody>
                  <a:tcPr/>
                </a:tc>
                <a:tc>
                  <a:txBody>
                    <a:bodyPr/>
                    <a:lstStyle/>
                    <a:p>
                      <a:r>
                        <a:rPr lang="en-US" sz="900" dirty="0"/>
                        <a:t>Tower </a:t>
                      </a:r>
                      <a:r>
                        <a:rPr lang="en-US" sz="900" dirty="0" smtClean="0"/>
                        <a:t>plots; chemistry every 5 y</a:t>
                      </a:r>
                      <a:endParaRPr lang="en-US" sz="900" dirty="0"/>
                    </a:p>
                  </a:txBody>
                  <a:tcPr/>
                </a:tc>
              </a:tr>
              <a:tr h="572894">
                <a:tc>
                  <a:txBody>
                    <a:bodyPr/>
                    <a:lstStyle/>
                    <a:p>
                      <a:r>
                        <a:rPr lang="en-US" sz="900"/>
                        <a:t>Leaf area index</a:t>
                      </a:r>
                    </a:p>
                  </a:txBody>
                  <a:tcPr/>
                </a:tc>
                <a:tc>
                  <a:txBody>
                    <a:bodyPr/>
                    <a:lstStyle/>
                    <a:p>
                      <a:pPr marL="119063" indent="-117475">
                        <a:buFont typeface="Arial"/>
                        <a:buChar char="•"/>
                      </a:pPr>
                      <a:r>
                        <a:rPr lang="en-US" sz="900"/>
                        <a:t>2 weeks</a:t>
                      </a:r>
                      <a:r>
                        <a:rPr lang="en-US" sz="900" baseline="0"/>
                        <a:t> (Tower Plots)</a:t>
                      </a:r>
                    </a:p>
                    <a:p>
                      <a:pPr marL="119063" indent="-117475">
                        <a:buFont typeface="Arial"/>
                        <a:buChar char="•"/>
                      </a:pPr>
                      <a:r>
                        <a:rPr lang="en-US" sz="900"/>
                        <a:t>Every 5 y (Distributed/Gradient Plots)</a:t>
                      </a:r>
                    </a:p>
                  </a:txBody>
                  <a:tcPr/>
                </a:tc>
                <a:tc>
                  <a:txBody>
                    <a:bodyPr/>
                    <a:lstStyle/>
                    <a:p>
                      <a:pPr marL="119063" indent="-117475">
                        <a:buFont typeface="Arial"/>
                        <a:buChar char="•"/>
                      </a:pPr>
                      <a:r>
                        <a:rPr lang="en-US" sz="900" dirty="0"/>
                        <a:t>Tower plots (n=3)</a:t>
                      </a:r>
                    </a:p>
                    <a:p>
                      <a:pPr marL="119063" indent="-117475">
                        <a:buFont typeface="Arial"/>
                        <a:buChar char="•"/>
                      </a:pPr>
                      <a:r>
                        <a:rPr lang="en-US" sz="900" dirty="0"/>
                        <a:t>Distributed plots (max n=20)</a:t>
                      </a:r>
                    </a:p>
                    <a:p>
                      <a:pPr marL="119063" indent="-117475">
                        <a:buFont typeface="Arial"/>
                        <a:buChar char="•"/>
                      </a:pPr>
                      <a:r>
                        <a:rPr lang="en-US" sz="900" dirty="0"/>
                        <a:t>Gradient</a:t>
                      </a:r>
                      <a:r>
                        <a:rPr lang="en-US" sz="900" baseline="0" dirty="0"/>
                        <a:t> plots (if necessary)</a:t>
                      </a:r>
                      <a:endParaRPr lang="en-US" sz="900" dirty="0"/>
                    </a:p>
                  </a:txBody>
                  <a:tcPr/>
                </a:tc>
              </a:tr>
            </a:tbl>
          </a:graphicData>
        </a:graphic>
      </p:graphicFrame>
      <p:pic>
        <p:nvPicPr>
          <p:cNvPr id="3" name="Picture 2" descr="TOS_sampling_schematic_site_v8.png"/>
          <p:cNvPicPr>
            <a:picLocks noChangeAspect="1"/>
          </p:cNvPicPr>
          <p:nvPr/>
        </p:nvPicPr>
        <p:blipFill rotWithShape="1">
          <a:blip r:embed="rId2">
            <a:extLst>
              <a:ext uri="{28A0092B-C50C-407E-A947-70E740481C1C}">
                <a14:useLocalDpi xmlns:a14="http://schemas.microsoft.com/office/drawing/2010/main" val="0"/>
              </a:ext>
            </a:extLst>
          </a:blip>
          <a:srcRect l="6038" t="14512" b="4127"/>
          <a:stretch/>
        </p:blipFill>
        <p:spPr>
          <a:xfrm>
            <a:off x="5384555" y="1250663"/>
            <a:ext cx="3538697" cy="2733945"/>
          </a:xfrm>
          <a:prstGeom prst="rect">
            <a:avLst/>
          </a:prstGeom>
        </p:spPr>
      </p:pic>
      <p:pic>
        <p:nvPicPr>
          <p:cNvPr id="4" name="Picture 3" descr="TOS_plant_stocks_fluxes_v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38" y="1383882"/>
            <a:ext cx="3976772" cy="3661757"/>
          </a:xfrm>
          <a:prstGeom prst="rect">
            <a:avLst/>
          </a:prstGeom>
        </p:spPr>
      </p:pic>
    </p:spTree>
    <p:extLst>
      <p:ext uri="{BB962C8B-B14F-4D97-AF65-F5344CB8AC3E}">
        <p14:creationId xmlns:p14="http://schemas.microsoft.com/office/powerpoint/2010/main" val="3423143406"/>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003865"/>
      </a:accent1>
      <a:accent2>
        <a:srgbClr val="007396"/>
      </a:accent2>
      <a:accent3>
        <a:srgbClr val="00463C"/>
      </a:accent3>
      <a:accent4>
        <a:srgbClr val="004796"/>
      </a:accent4>
      <a:accent5>
        <a:srgbClr val="7A9A01"/>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TotalTime>
  <Words>850</Words>
  <Application>Microsoft Macintosh PowerPoint</Application>
  <PresentationFormat>Custom</PresentationFormat>
  <Paragraphs>136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NEON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Michele Kuester</dc:creator>
  <cp:lastModifiedBy>Lee Stanish</cp:lastModifiedBy>
  <cp:revision>52</cp:revision>
  <cp:lastPrinted>2011-06-03T20:04:06Z</cp:lastPrinted>
  <dcterms:created xsi:type="dcterms:W3CDTF">2013-02-25T20:42:13Z</dcterms:created>
  <dcterms:modified xsi:type="dcterms:W3CDTF">2015-01-22T00:12:40Z</dcterms:modified>
</cp:coreProperties>
</file>